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handoutMasterIdLst>
    <p:handoutMasterId r:id="rId35"/>
  </p:handoutMasterIdLst>
  <p:sldIdLst>
    <p:sldId id="307" r:id="rId2"/>
    <p:sldId id="308" r:id="rId3"/>
    <p:sldId id="309" r:id="rId4"/>
    <p:sldId id="310" r:id="rId5"/>
    <p:sldId id="311" r:id="rId6"/>
    <p:sldId id="312" r:id="rId7"/>
    <p:sldId id="313" r:id="rId8"/>
    <p:sldId id="314" r:id="rId9"/>
    <p:sldId id="315" r:id="rId10"/>
    <p:sldId id="316" r:id="rId11"/>
    <p:sldId id="317" r:id="rId12"/>
    <p:sldId id="318" r:id="rId13"/>
    <p:sldId id="319" r:id="rId14"/>
    <p:sldId id="320" r:id="rId15"/>
    <p:sldId id="321" r:id="rId16"/>
    <p:sldId id="322" r:id="rId17"/>
    <p:sldId id="256" r:id="rId18"/>
    <p:sldId id="257" r:id="rId19"/>
    <p:sldId id="305" r:id="rId20"/>
    <p:sldId id="297" r:id="rId21"/>
    <p:sldId id="292" r:id="rId22"/>
    <p:sldId id="260" r:id="rId23"/>
    <p:sldId id="301" r:id="rId24"/>
    <p:sldId id="299" r:id="rId25"/>
    <p:sldId id="262" r:id="rId26"/>
    <p:sldId id="264" r:id="rId27"/>
    <p:sldId id="306" r:id="rId28"/>
    <p:sldId id="303" r:id="rId29"/>
    <p:sldId id="266" r:id="rId30"/>
    <p:sldId id="269" r:id="rId31"/>
    <p:sldId id="302" r:id="rId32"/>
    <p:sldId id="283" r:id="rId33"/>
  </p:sldIdLst>
  <p:sldSz cx="9144000" cy="6858000" type="screen4x3"/>
  <p:notesSz cx="6669088" cy="9918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p:scale>
          <a:sx n="76" d="100"/>
          <a:sy n="76" d="100"/>
        </p:scale>
        <p:origin x="-119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9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5935"/>
          </a:xfrm>
          <a:prstGeom prst="rect">
            <a:avLst/>
          </a:prstGeom>
        </p:spPr>
        <p:txBody>
          <a:bodyPr vert="horz" lIns="91440" tIns="45720" rIns="91440" bIns="45720" rtlCol="0"/>
          <a:lstStyle>
            <a:lvl1pPr algn="r">
              <a:defRPr sz="1200"/>
            </a:lvl1pPr>
          </a:lstStyle>
          <a:p>
            <a:fld id="{A8331326-D056-4C7A-8E26-883AC729BE99}" type="datetimeFigureOut">
              <a:rPr lang="en-GB" smtClean="0"/>
              <a:pPr/>
              <a:t>26/09/2017</a:t>
            </a:fld>
            <a:endParaRPr lang="en-GB"/>
          </a:p>
        </p:txBody>
      </p:sp>
      <p:sp>
        <p:nvSpPr>
          <p:cNvPr id="4" name="Footer Placeholder 3"/>
          <p:cNvSpPr>
            <a:spLocks noGrp="1"/>
          </p:cNvSpPr>
          <p:nvPr>
            <p:ph type="ftr" sz="quarter" idx="2"/>
          </p:nvPr>
        </p:nvSpPr>
        <p:spPr>
          <a:xfrm>
            <a:off x="0" y="9421044"/>
            <a:ext cx="2889938" cy="49593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1044"/>
            <a:ext cx="2889938" cy="495935"/>
          </a:xfrm>
          <a:prstGeom prst="rect">
            <a:avLst/>
          </a:prstGeom>
        </p:spPr>
        <p:txBody>
          <a:bodyPr vert="horz" lIns="91440" tIns="45720" rIns="91440" bIns="45720" rtlCol="0" anchor="b"/>
          <a:lstStyle>
            <a:lvl1pPr algn="r">
              <a:defRPr sz="1200"/>
            </a:lvl1pPr>
          </a:lstStyle>
          <a:p>
            <a:fld id="{A4E55857-C4A9-4CF1-A21A-8ED5CE9174B5}" type="slidenum">
              <a:rPr lang="en-GB" smtClean="0"/>
              <a:pPr/>
              <a:t>‹#›</a:t>
            </a:fld>
            <a:endParaRPr lang="en-GB"/>
          </a:p>
        </p:txBody>
      </p:sp>
    </p:spTree>
    <p:extLst>
      <p:ext uri="{BB962C8B-B14F-4D97-AF65-F5344CB8AC3E}">
        <p14:creationId xmlns:p14="http://schemas.microsoft.com/office/powerpoint/2010/main" val="3827830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8250" y="0"/>
            <a:ext cx="2889250" cy="495300"/>
          </a:xfrm>
          <a:prstGeom prst="rect">
            <a:avLst/>
          </a:prstGeom>
        </p:spPr>
        <p:txBody>
          <a:bodyPr vert="horz" lIns="91440" tIns="45720" rIns="91440" bIns="45720" rtlCol="0"/>
          <a:lstStyle>
            <a:lvl1pPr algn="r">
              <a:defRPr sz="1200"/>
            </a:lvl1pPr>
          </a:lstStyle>
          <a:p>
            <a:fld id="{A28F3E64-1782-4D67-8F2E-2EA65D05308E}" type="datetimeFigureOut">
              <a:rPr lang="en-GB" smtClean="0"/>
              <a:pPr/>
              <a:t>26/09/2017</a:t>
            </a:fld>
            <a:endParaRPr lang="en-GB"/>
          </a:p>
        </p:txBody>
      </p:sp>
      <p:sp>
        <p:nvSpPr>
          <p:cNvPr id="4" name="Slide Image Placeholder 3"/>
          <p:cNvSpPr>
            <a:spLocks noGrp="1" noRot="1" noChangeAspect="1"/>
          </p:cNvSpPr>
          <p:nvPr>
            <p:ph type="sldImg" idx="2"/>
          </p:nvPr>
        </p:nvSpPr>
        <p:spPr>
          <a:xfrm>
            <a:off x="855663" y="744538"/>
            <a:ext cx="4957762" cy="37195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750" y="4711700"/>
            <a:ext cx="5335588" cy="44624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1813"/>
            <a:ext cx="2889250"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8250" y="9421813"/>
            <a:ext cx="2889250" cy="495300"/>
          </a:xfrm>
          <a:prstGeom prst="rect">
            <a:avLst/>
          </a:prstGeom>
        </p:spPr>
        <p:txBody>
          <a:bodyPr vert="horz" lIns="91440" tIns="45720" rIns="91440" bIns="45720" rtlCol="0" anchor="b"/>
          <a:lstStyle>
            <a:lvl1pPr algn="r">
              <a:defRPr sz="1200"/>
            </a:lvl1pPr>
          </a:lstStyle>
          <a:p>
            <a:fld id="{956BB0CB-D118-4F6F-A448-F12F9C1631DA}" type="slidenum">
              <a:rPr lang="en-GB" smtClean="0"/>
              <a:pPr/>
              <a:t>‹#›</a:t>
            </a:fld>
            <a:endParaRPr lang="en-GB"/>
          </a:p>
        </p:txBody>
      </p:sp>
    </p:spTree>
    <p:extLst>
      <p:ext uri="{BB962C8B-B14F-4D97-AF65-F5344CB8AC3E}">
        <p14:creationId xmlns:p14="http://schemas.microsoft.com/office/powerpoint/2010/main" val="1166910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t>Given the pressures of a new and more challenging curriculum and revised assessments our children performed exceptionally well with our school performing top in Knowsley at both Key Stage 1 and Key Stage 2 and well above national averages.</a:t>
            </a:r>
          </a:p>
          <a:p>
            <a:pPr eaLnBrk="1" hangingPunct="1">
              <a:spcBef>
                <a:spcPct val="0"/>
              </a:spcBef>
            </a:pPr>
            <a:endParaRPr lang="en-GB"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2A2F167-B8DB-4745-9DF5-21DCF61BDDD4}" type="slidenum">
              <a:rPr lang="en-GB" altLang="en-US" smtClean="0">
                <a:latin typeface="Arial" charset="0"/>
              </a:rPr>
              <a:pPr eaLnBrk="1" hangingPunct="1">
                <a:spcBef>
                  <a:spcPct val="0"/>
                </a:spcBef>
              </a:pPr>
              <a:t>15</a:t>
            </a:fld>
            <a:endParaRPr lang="en-GB"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56BB0CB-D118-4F6F-A448-F12F9C1631DA}" type="slidenum">
              <a:rPr lang="en-GB" smtClean="0"/>
              <a:pPr/>
              <a:t>23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1016732-97D3-4129-9F9B-F892B5CAAD11}" type="datetimeFigureOut">
              <a:rPr lang="en-GB" smtClean="0"/>
              <a:pPr/>
              <a:t>26/09/2017</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8FDF5D38-E57A-422D-AC01-E9D0D6E3EAD8}"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016732-97D3-4129-9F9B-F892B5CAAD11}" type="datetimeFigureOut">
              <a:rPr lang="en-GB" smtClean="0"/>
              <a:pPr/>
              <a:t>26/09/2017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FDF5D38-E57A-422D-AC01-E9D0D6E3EAD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016732-97D3-4129-9F9B-F892B5CAAD11}" type="datetimeFigureOut">
              <a:rPr lang="en-GB" smtClean="0"/>
              <a:pPr/>
              <a:t>26/09/2017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FDF5D38-E57A-422D-AC01-E9D0D6E3EAD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016732-97D3-4129-9F9B-F892B5CAAD11}" type="datetimeFigureOut">
              <a:rPr lang="en-GB" smtClean="0"/>
              <a:pPr/>
              <a:t>26/09/2017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FDF5D38-E57A-422D-AC01-E9D0D6E3EAD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1016732-97D3-4129-9F9B-F892B5CAAD11}" type="datetimeFigureOut">
              <a:rPr lang="en-GB" smtClean="0"/>
              <a:pPr/>
              <a:t>26/09/2017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FDF5D38-E57A-422D-AC01-E9D0D6E3EAD8}"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016732-97D3-4129-9F9B-F892B5CAAD11}" type="datetimeFigureOut">
              <a:rPr lang="en-GB" smtClean="0"/>
              <a:pPr/>
              <a:t>26/09/2017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FDF5D38-E57A-422D-AC01-E9D0D6E3EAD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1016732-97D3-4129-9F9B-F892B5CAAD11}" type="datetimeFigureOut">
              <a:rPr lang="en-GB" smtClean="0"/>
              <a:pPr/>
              <a:t>26/09/2017</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8FDF5D38-E57A-422D-AC01-E9D0D6E3EAD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1016732-97D3-4129-9F9B-F892B5CAAD11}" type="datetimeFigureOut">
              <a:rPr lang="en-GB" smtClean="0"/>
              <a:pPr/>
              <a:t>26/09/2017</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8FDF5D38-E57A-422D-AC01-E9D0D6E3EAD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1016732-97D3-4129-9F9B-F892B5CAAD11}" type="datetimeFigureOut">
              <a:rPr lang="en-GB" smtClean="0"/>
              <a:pPr/>
              <a:t>26/09/2017</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8FDF5D38-E57A-422D-AC01-E9D0D6E3EAD8}"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016732-97D3-4129-9F9B-F892B5CAAD11}" type="datetimeFigureOut">
              <a:rPr lang="en-GB" smtClean="0"/>
              <a:pPr/>
              <a:t>26/09/2017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FDF5D38-E57A-422D-AC01-E9D0D6E3EAD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1016732-97D3-4129-9F9B-F892B5CAAD11}" type="datetimeFigureOut">
              <a:rPr lang="en-GB" smtClean="0"/>
              <a:pPr/>
              <a:t>26/09/2017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FDF5D38-E57A-422D-AC01-E9D0D6E3EAD8}"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1016732-97D3-4129-9F9B-F892B5CAAD11}" type="datetimeFigureOut">
              <a:rPr lang="en-GB" smtClean="0"/>
              <a:pPr/>
              <a:t>26/09/2017</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FDF5D38-E57A-422D-AC01-E9D0D6E3EAD8}"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cdn.radiocloud.co.uk/images/320x240/3d23beb2651cdb031e4ac9acf-1319453786160.png"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http://mm.gmstatic.net/80/893241.jpg"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https://moodymedia.s3.amazonaws.com/filer_public_thumbnails/filer_public/2012/10/10/togetherness.jpg__700x460_q95.jpg"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http://newparent.com/wp-content/uploads/2008/10/green-footsteps-ii.jpg"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219200"/>
            <a:ext cx="7772400" cy="2930525"/>
          </a:xfrm>
        </p:spPr>
        <p:txBody>
          <a:bodyPr/>
          <a:lstStyle/>
          <a:p>
            <a:pPr algn="ctr" eaLnBrk="1" hangingPunct="1"/>
            <a:r>
              <a:rPr lang="en-GB" altLang="en-US" sz="1600" smtClean="0">
                <a:latin typeface="Bradley Hand ITC" pitchFamily="66" charset="0"/>
              </a:rPr>
              <a:t/>
            </a:r>
            <a:br>
              <a:rPr lang="en-GB" altLang="en-US" sz="1600" smtClean="0">
                <a:latin typeface="Bradley Hand ITC" pitchFamily="66" charset="0"/>
              </a:rPr>
            </a:br>
            <a:r>
              <a:rPr lang="en-GB" altLang="en-US" sz="4000" b="1" smtClean="0">
                <a:latin typeface="Bradley Hand ITC" pitchFamily="66" charset="0"/>
              </a:rPr>
              <a:t>WELCOME</a:t>
            </a:r>
            <a:br>
              <a:rPr lang="en-GB" altLang="en-US" sz="4000" b="1" smtClean="0">
                <a:latin typeface="Bradley Hand ITC" pitchFamily="66" charset="0"/>
              </a:rPr>
            </a:br>
            <a:r>
              <a:rPr lang="en-GB" altLang="en-US" sz="4000" b="1" smtClean="0">
                <a:latin typeface="Bradley Hand ITC" pitchFamily="66" charset="0"/>
              </a:rPr>
              <a:t>Holy Family Catholic Primary School </a:t>
            </a:r>
            <a:br>
              <a:rPr lang="en-GB" altLang="en-US" sz="4000" b="1" smtClean="0">
                <a:latin typeface="Bradley Hand ITC" pitchFamily="66" charset="0"/>
              </a:rPr>
            </a:br>
            <a:r>
              <a:rPr lang="en-GB" altLang="en-US" sz="4000" b="1" smtClean="0">
                <a:latin typeface="Bradley Hand ITC" pitchFamily="66" charset="0"/>
              </a:rPr>
              <a:t>Annual Coffee Meeting</a:t>
            </a:r>
          </a:p>
        </p:txBody>
      </p:sp>
      <p:pic>
        <p:nvPicPr>
          <p:cNvPr id="7171" name="il_fi" descr="http://cdn.radiocloud.co.uk/images/320x240/3d23beb2651cdb031e4ac9acf-1319453786160.pn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0"/>
            <a:ext cx="2808288" cy="210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il_fi" descr="http://mm.gmstatic.net/80/893241.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932363" y="4941888"/>
            <a:ext cx="3284537"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7"/>
          <p:cNvSpPr>
            <a:spLocks noGrp="1" noChangeArrowheads="1"/>
          </p:cNvSpPr>
          <p:nvPr>
            <p:ph type="subTitle" idx="1"/>
          </p:nvPr>
        </p:nvSpPr>
        <p:spPr/>
        <p:txBody>
          <a:bodyPr/>
          <a:lstStyle/>
          <a:p>
            <a:pPr eaLnBrk="1" hangingPunct="1"/>
            <a:endParaRPr lang="en-US" altLang="en-US" smtClean="0"/>
          </a:p>
        </p:txBody>
      </p:sp>
    </p:spTree>
    <p:extLst>
      <p:ext uri="{BB962C8B-B14F-4D97-AF65-F5344CB8AC3E}">
        <p14:creationId xmlns:p14="http://schemas.microsoft.com/office/powerpoint/2010/main" val="3855090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z="2800" b="1" u="sng" smtClean="0">
                <a:latin typeface="Bradley Hand ITC" pitchFamily="66" charset="0"/>
              </a:rPr>
              <a:t>Parents</a:t>
            </a:r>
            <a:r>
              <a:rPr lang="en-GB" altLang="en-US" sz="2800" b="1" smtClean="0">
                <a:latin typeface="Bradley Hand ITC" pitchFamily="66" charset="0"/>
              </a:rPr>
              <a:t>:</a:t>
            </a:r>
          </a:p>
        </p:txBody>
      </p:sp>
      <p:sp>
        <p:nvSpPr>
          <p:cNvPr id="16387" name="Rectangle 3"/>
          <p:cNvSpPr>
            <a:spLocks noGrp="1" noChangeArrowheads="1"/>
          </p:cNvSpPr>
          <p:nvPr>
            <p:ph type="body" idx="1"/>
          </p:nvPr>
        </p:nvSpPr>
        <p:spPr>
          <a:xfrm>
            <a:off x="468313" y="1484313"/>
            <a:ext cx="8229600" cy="4530725"/>
          </a:xfrm>
        </p:spPr>
        <p:txBody>
          <a:bodyPr>
            <a:normAutofit fontScale="92500" lnSpcReduction="20000"/>
          </a:bodyPr>
          <a:lstStyle/>
          <a:p>
            <a:pPr eaLnBrk="1" hangingPunct="1">
              <a:lnSpc>
                <a:spcPct val="80000"/>
              </a:lnSpc>
              <a:buFont typeface="Wingdings" pitchFamily="2" charset="2"/>
              <a:buNone/>
            </a:pPr>
            <a:r>
              <a:rPr lang="en-GB" altLang="en-US" sz="2400" b="1" smtClean="0">
                <a:latin typeface="Bradley Hand ITC" pitchFamily="66" charset="0"/>
              </a:rPr>
              <a:t>I will:</a:t>
            </a:r>
          </a:p>
          <a:p>
            <a:pPr eaLnBrk="1" hangingPunct="1">
              <a:lnSpc>
                <a:spcPct val="80000"/>
              </a:lnSpc>
            </a:pPr>
            <a:r>
              <a:rPr lang="en-GB" altLang="en-US" sz="2400" b="1" smtClean="0">
                <a:latin typeface="Bradley Hand ITC" pitchFamily="66" charset="0"/>
              </a:rPr>
              <a:t>Attend parents’ evenings and discussions about my child’s progress.</a:t>
            </a:r>
          </a:p>
          <a:p>
            <a:pPr eaLnBrk="1" hangingPunct="1">
              <a:lnSpc>
                <a:spcPct val="80000"/>
              </a:lnSpc>
              <a:buFont typeface="Wingdings" pitchFamily="2" charset="2"/>
              <a:buNone/>
            </a:pPr>
            <a:endParaRPr lang="en-GB" altLang="en-US" sz="2400" b="1" smtClean="0">
              <a:latin typeface="Bradley Hand ITC" pitchFamily="66" charset="0"/>
            </a:endParaRPr>
          </a:p>
          <a:p>
            <a:pPr eaLnBrk="1" hangingPunct="1">
              <a:lnSpc>
                <a:spcPct val="80000"/>
              </a:lnSpc>
            </a:pPr>
            <a:r>
              <a:rPr lang="en-GB" altLang="en-US" sz="2400" b="1" smtClean="0">
                <a:latin typeface="Bradley Hand ITC" pitchFamily="66" charset="0"/>
              </a:rPr>
              <a:t>Encourage my child to be enthusiastic about learning and to enjoy school.</a:t>
            </a:r>
          </a:p>
          <a:p>
            <a:pPr eaLnBrk="1" hangingPunct="1">
              <a:lnSpc>
                <a:spcPct val="80000"/>
              </a:lnSpc>
              <a:buFont typeface="Wingdings" pitchFamily="2" charset="2"/>
              <a:buNone/>
            </a:pPr>
            <a:endParaRPr lang="en-GB" altLang="en-US" sz="2400" b="1" smtClean="0">
              <a:latin typeface="Bradley Hand ITC" pitchFamily="66" charset="0"/>
            </a:endParaRPr>
          </a:p>
          <a:p>
            <a:pPr eaLnBrk="1" hangingPunct="1">
              <a:lnSpc>
                <a:spcPct val="80000"/>
              </a:lnSpc>
            </a:pPr>
            <a:r>
              <a:rPr lang="en-GB" altLang="en-US" sz="2400" b="1" smtClean="0">
                <a:latin typeface="Bradley Hand ITC" pitchFamily="66" charset="0"/>
              </a:rPr>
              <a:t>Encourage my child to show kindness and consideration to others.</a:t>
            </a:r>
          </a:p>
          <a:p>
            <a:pPr eaLnBrk="1" hangingPunct="1">
              <a:lnSpc>
                <a:spcPct val="80000"/>
              </a:lnSpc>
              <a:buFont typeface="Wingdings" pitchFamily="2" charset="2"/>
              <a:buNone/>
            </a:pPr>
            <a:endParaRPr lang="en-GB" altLang="en-US" sz="2400" b="1" smtClean="0">
              <a:latin typeface="Bradley Hand ITC" pitchFamily="66" charset="0"/>
            </a:endParaRPr>
          </a:p>
          <a:p>
            <a:pPr eaLnBrk="1" hangingPunct="1">
              <a:lnSpc>
                <a:spcPct val="80000"/>
              </a:lnSpc>
            </a:pPr>
            <a:r>
              <a:rPr lang="en-GB" altLang="en-US" sz="2400" b="1" smtClean="0">
                <a:latin typeface="Bradley Hand ITC" pitchFamily="66" charset="0"/>
              </a:rPr>
              <a:t>Talk to my child about their experiences in school and encourage them to do their best.</a:t>
            </a:r>
          </a:p>
          <a:p>
            <a:pPr eaLnBrk="1" hangingPunct="1">
              <a:lnSpc>
                <a:spcPct val="80000"/>
              </a:lnSpc>
              <a:buFont typeface="Wingdings" pitchFamily="2" charset="2"/>
              <a:buNone/>
            </a:pPr>
            <a:endParaRPr lang="en-GB" altLang="en-US" sz="2400" b="1" smtClean="0">
              <a:latin typeface="Bradley Hand ITC" pitchFamily="66" charset="0"/>
            </a:endParaRPr>
          </a:p>
          <a:p>
            <a:pPr eaLnBrk="1" hangingPunct="1">
              <a:lnSpc>
                <a:spcPct val="80000"/>
              </a:lnSpc>
            </a:pPr>
            <a:r>
              <a:rPr lang="en-GB" altLang="en-US" sz="2400" b="1" smtClean="0">
                <a:latin typeface="Bradley Hand ITC" pitchFamily="66" charset="0"/>
              </a:rPr>
              <a:t>Attempt to support the Catholic community and the school governors in their responsibilities for maintaining the school buildings in good repair.</a:t>
            </a:r>
          </a:p>
          <a:p>
            <a:pPr eaLnBrk="1" hangingPunct="1">
              <a:lnSpc>
                <a:spcPct val="80000"/>
              </a:lnSpc>
              <a:buFont typeface="Wingdings" pitchFamily="2" charset="2"/>
              <a:buNone/>
            </a:pPr>
            <a:endParaRPr lang="en-GB" altLang="en-US" sz="2400" b="1" smtClean="0">
              <a:latin typeface="Bradley Hand ITC" pitchFamily="66" charset="0"/>
            </a:endParaRPr>
          </a:p>
          <a:p>
            <a:pPr eaLnBrk="1" hangingPunct="1">
              <a:lnSpc>
                <a:spcPct val="80000"/>
              </a:lnSpc>
            </a:pPr>
            <a:endParaRPr lang="en-GB" altLang="en-US" sz="2000" smtClean="0"/>
          </a:p>
        </p:txBody>
      </p:sp>
    </p:spTree>
    <p:extLst>
      <p:ext uri="{BB962C8B-B14F-4D97-AF65-F5344CB8AC3E}">
        <p14:creationId xmlns:p14="http://schemas.microsoft.com/office/powerpoint/2010/main" val="2563876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en-GB" altLang="en-US" sz="2600" b="1" i="1" u="sng" smtClean="0">
                <a:latin typeface="Bradley Hand ITC" pitchFamily="66" charset="0"/>
              </a:rPr>
              <a:t>Pupils</a:t>
            </a:r>
            <a:r>
              <a:rPr lang="en-GB" altLang="en-US" sz="2600" b="1" i="1" smtClean="0">
                <a:latin typeface="Bradley Hand ITC" pitchFamily="66" charset="0"/>
              </a:rPr>
              <a:t>: I acknowledge the different and unique talents which God has given me and my responsibility to use them wisely.</a:t>
            </a:r>
          </a:p>
        </p:txBody>
      </p:sp>
      <p:sp>
        <p:nvSpPr>
          <p:cNvPr id="17411" name="Rectangle 3"/>
          <p:cNvSpPr>
            <a:spLocks noGrp="1" noChangeArrowheads="1"/>
          </p:cNvSpPr>
          <p:nvPr>
            <p:ph type="body" idx="1"/>
          </p:nvPr>
        </p:nvSpPr>
        <p:spPr>
          <a:xfrm>
            <a:off x="468313" y="1484313"/>
            <a:ext cx="8229600" cy="4718050"/>
          </a:xfrm>
        </p:spPr>
        <p:txBody>
          <a:bodyPr>
            <a:normAutofit lnSpcReduction="10000"/>
          </a:bodyPr>
          <a:lstStyle/>
          <a:p>
            <a:pPr eaLnBrk="1" hangingPunct="1">
              <a:lnSpc>
                <a:spcPct val="80000"/>
              </a:lnSpc>
              <a:buFont typeface="Wingdings" pitchFamily="2" charset="2"/>
              <a:buNone/>
            </a:pPr>
            <a:r>
              <a:rPr lang="en-GB" altLang="en-US" sz="2400" smtClean="0">
                <a:latin typeface="Bradley Hand ITC" pitchFamily="66" charset="0"/>
              </a:rPr>
              <a:t>I will:</a:t>
            </a:r>
          </a:p>
          <a:p>
            <a:pPr eaLnBrk="1" hangingPunct="1">
              <a:lnSpc>
                <a:spcPct val="80000"/>
              </a:lnSpc>
            </a:pPr>
            <a:r>
              <a:rPr lang="en-GB" altLang="en-US" sz="2400" smtClean="0">
                <a:latin typeface="Bradley Hand ITC" pitchFamily="66" charset="0"/>
              </a:rPr>
              <a:t>Attend school regularly and on time.</a:t>
            </a:r>
          </a:p>
          <a:p>
            <a:pPr eaLnBrk="1" hangingPunct="1">
              <a:lnSpc>
                <a:spcPct val="80000"/>
              </a:lnSpc>
            </a:pPr>
            <a:r>
              <a:rPr lang="en-GB" altLang="en-US" sz="2400" smtClean="0">
                <a:latin typeface="Bradley Hand ITC" pitchFamily="66" charset="0"/>
              </a:rPr>
              <a:t>Wear the school uniform and bring all the equipment I need every day.</a:t>
            </a:r>
          </a:p>
          <a:p>
            <a:pPr eaLnBrk="1" hangingPunct="1">
              <a:lnSpc>
                <a:spcPct val="80000"/>
              </a:lnSpc>
            </a:pPr>
            <a:r>
              <a:rPr lang="en-GB" altLang="en-US" sz="2400" smtClean="0">
                <a:latin typeface="Bradley Hand ITC" pitchFamily="66" charset="0"/>
              </a:rPr>
              <a:t>Take care of school equipment and help keep our school and community free from litter.</a:t>
            </a:r>
          </a:p>
          <a:p>
            <a:pPr eaLnBrk="1" hangingPunct="1">
              <a:lnSpc>
                <a:spcPct val="80000"/>
              </a:lnSpc>
            </a:pPr>
            <a:r>
              <a:rPr lang="en-GB" altLang="en-US" sz="2400" smtClean="0">
                <a:latin typeface="Bradley Hand ITC" pitchFamily="66" charset="0"/>
              </a:rPr>
              <a:t>Learn something new each lesson and always do my best.</a:t>
            </a:r>
          </a:p>
          <a:p>
            <a:pPr eaLnBrk="1" hangingPunct="1">
              <a:lnSpc>
                <a:spcPct val="80000"/>
              </a:lnSpc>
            </a:pPr>
            <a:r>
              <a:rPr lang="en-GB" altLang="en-US" sz="2400" smtClean="0">
                <a:latin typeface="Bradley Hand ITC" pitchFamily="66" charset="0"/>
              </a:rPr>
              <a:t>Share my feelings honestly and politely and show consideration for others in school and the surrounding community.</a:t>
            </a:r>
          </a:p>
          <a:p>
            <a:pPr eaLnBrk="1" hangingPunct="1">
              <a:lnSpc>
                <a:spcPct val="80000"/>
              </a:lnSpc>
            </a:pPr>
            <a:r>
              <a:rPr lang="en-GB" altLang="en-US" sz="2400" smtClean="0">
                <a:latin typeface="Bradley Hand ITC" pitchFamily="66" charset="0"/>
              </a:rPr>
              <a:t>Behave sensibly so we can be happy and safe as we learn.</a:t>
            </a:r>
          </a:p>
          <a:p>
            <a:pPr eaLnBrk="1" hangingPunct="1">
              <a:lnSpc>
                <a:spcPct val="80000"/>
              </a:lnSpc>
            </a:pPr>
            <a:r>
              <a:rPr lang="en-GB" altLang="en-US" sz="2400" smtClean="0">
                <a:latin typeface="Bradley Hand ITC" pitchFamily="66" charset="0"/>
              </a:rPr>
              <a:t>Try to think for myself and take responsibility for my actions.</a:t>
            </a:r>
          </a:p>
          <a:p>
            <a:pPr eaLnBrk="1" hangingPunct="1">
              <a:lnSpc>
                <a:spcPct val="80000"/>
              </a:lnSpc>
            </a:pPr>
            <a:r>
              <a:rPr lang="en-GB" altLang="en-US" sz="2400" smtClean="0">
                <a:latin typeface="Bradley Hand ITC" pitchFamily="66" charset="0"/>
              </a:rPr>
              <a:t>Observe school rules and treat everyone with the respect they deserve.</a:t>
            </a:r>
          </a:p>
        </p:txBody>
      </p:sp>
    </p:spTree>
    <p:extLst>
      <p:ext uri="{BB962C8B-B14F-4D97-AF65-F5344CB8AC3E}">
        <p14:creationId xmlns:p14="http://schemas.microsoft.com/office/powerpoint/2010/main" val="1792665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z="4400" b="1" smtClean="0">
                <a:solidFill>
                  <a:schemeClr val="tx1"/>
                </a:solidFill>
                <a:latin typeface="Bradley Hand ITC" pitchFamily="66" charset="0"/>
              </a:rPr>
              <a:t>Our school prayer</a:t>
            </a:r>
          </a:p>
        </p:txBody>
      </p:sp>
      <p:sp>
        <p:nvSpPr>
          <p:cNvPr id="18435" name="Rectangle 3"/>
          <p:cNvSpPr>
            <a:spLocks noGrp="1" noChangeArrowheads="1"/>
          </p:cNvSpPr>
          <p:nvPr>
            <p:ph type="body" idx="1"/>
          </p:nvPr>
        </p:nvSpPr>
        <p:spPr/>
        <p:txBody>
          <a:bodyPr/>
          <a:lstStyle/>
          <a:p>
            <a:pPr eaLnBrk="1" hangingPunct="1">
              <a:buFont typeface="Wingdings" pitchFamily="2" charset="2"/>
              <a:buNone/>
            </a:pPr>
            <a:r>
              <a:rPr lang="en-GB" altLang="en-US" sz="3600" b="1" smtClean="0">
                <a:latin typeface="Bradley Hand ITC" pitchFamily="66" charset="0"/>
              </a:rPr>
              <a:t>Jesus, Mary and Joseph bless my family at home,</a:t>
            </a:r>
          </a:p>
          <a:p>
            <a:pPr eaLnBrk="1" hangingPunct="1">
              <a:buFont typeface="Wingdings" pitchFamily="2" charset="2"/>
              <a:buNone/>
            </a:pPr>
            <a:r>
              <a:rPr lang="en-GB" altLang="en-US" sz="3600" b="1" smtClean="0">
                <a:latin typeface="Bradley Hand ITC" pitchFamily="66" charset="0"/>
              </a:rPr>
              <a:t>Jesus, Mary and Joseph bless my family at school,</a:t>
            </a:r>
          </a:p>
          <a:p>
            <a:pPr eaLnBrk="1" hangingPunct="1">
              <a:buFont typeface="Wingdings" pitchFamily="2" charset="2"/>
              <a:buNone/>
            </a:pPr>
            <a:r>
              <a:rPr lang="en-GB" altLang="en-US" sz="3600" b="1" smtClean="0">
                <a:latin typeface="Bradley Hand ITC" pitchFamily="66" charset="0"/>
              </a:rPr>
              <a:t>Jesus, Mary and Joseph bless all the families of the world.</a:t>
            </a:r>
          </a:p>
          <a:p>
            <a:pPr eaLnBrk="1" hangingPunct="1">
              <a:buFont typeface="Wingdings" pitchFamily="2" charset="2"/>
              <a:buNone/>
            </a:pPr>
            <a:r>
              <a:rPr lang="en-GB" altLang="en-US" sz="3600" b="1" smtClean="0">
                <a:latin typeface="Bradley Hand ITC" pitchFamily="66" charset="0"/>
              </a:rPr>
              <a:t>Amen</a:t>
            </a:r>
          </a:p>
        </p:txBody>
      </p:sp>
      <p:pic>
        <p:nvPicPr>
          <p:cNvPr id="18436" name="il_fi" descr="https://moodymedia.s3.amazonaws.com/filer_public_thumbnails/filer_public/2012/10/10/togetherness.jpg__700x460_q95.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580063" y="4652963"/>
            <a:ext cx="3038475" cy="1892300"/>
          </a:xfrm>
          <a:prstGeom prst="rect">
            <a:avLst/>
          </a:prstGeom>
          <a:noFill/>
          <a:ln w="22225">
            <a:solidFill>
              <a:srgbClr val="3366FF"/>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1602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en-GB" altLang="en-US" sz="4600" b="1" smtClean="0">
                <a:solidFill>
                  <a:schemeClr val="tx1"/>
                </a:solidFill>
                <a:latin typeface="Bradley Hand ITC" pitchFamily="66" charset="0"/>
              </a:rPr>
              <a:t>Our School Mission Statement</a:t>
            </a:r>
          </a:p>
        </p:txBody>
      </p:sp>
      <p:sp>
        <p:nvSpPr>
          <p:cNvPr id="19459" name="Rectangle 3"/>
          <p:cNvSpPr>
            <a:spLocks noGrp="1" noChangeArrowheads="1"/>
          </p:cNvSpPr>
          <p:nvPr>
            <p:ph type="body" idx="1"/>
          </p:nvPr>
        </p:nvSpPr>
        <p:spPr/>
        <p:txBody>
          <a:bodyPr/>
          <a:lstStyle/>
          <a:p>
            <a:pPr eaLnBrk="1" hangingPunct="1">
              <a:lnSpc>
                <a:spcPct val="90000"/>
              </a:lnSpc>
            </a:pPr>
            <a:endParaRPr lang="en-GB" altLang="en-US" i="1" smtClean="0"/>
          </a:p>
          <a:p>
            <a:pPr eaLnBrk="1" hangingPunct="1">
              <a:lnSpc>
                <a:spcPct val="90000"/>
              </a:lnSpc>
              <a:buFont typeface="Wingdings" pitchFamily="2" charset="2"/>
              <a:buNone/>
            </a:pPr>
            <a:r>
              <a:rPr lang="en-GB" altLang="en-US" sz="4000" b="1" i="1" smtClean="0">
                <a:latin typeface="Bradley Hand ITC" pitchFamily="66" charset="0"/>
              </a:rPr>
              <a:t>Following in Jesus’ footsteps…</a:t>
            </a:r>
          </a:p>
          <a:p>
            <a:pPr eaLnBrk="1" hangingPunct="1">
              <a:lnSpc>
                <a:spcPct val="90000"/>
              </a:lnSpc>
            </a:pPr>
            <a:r>
              <a:rPr lang="en-GB" altLang="en-US" sz="4000" b="1" i="1" smtClean="0">
                <a:latin typeface="Bradley Hand ITC" pitchFamily="66" charset="0"/>
              </a:rPr>
              <a:t>We pray together</a:t>
            </a:r>
          </a:p>
          <a:p>
            <a:pPr eaLnBrk="1" hangingPunct="1">
              <a:lnSpc>
                <a:spcPct val="90000"/>
              </a:lnSpc>
            </a:pPr>
            <a:r>
              <a:rPr lang="en-GB" altLang="en-US" sz="4000" b="1" i="1" smtClean="0">
                <a:latin typeface="Bradley Hand ITC" pitchFamily="66" charset="0"/>
              </a:rPr>
              <a:t>We play together</a:t>
            </a:r>
          </a:p>
          <a:p>
            <a:pPr eaLnBrk="1" hangingPunct="1">
              <a:lnSpc>
                <a:spcPct val="90000"/>
              </a:lnSpc>
            </a:pPr>
            <a:r>
              <a:rPr lang="en-GB" altLang="en-US" sz="4000" b="1" i="1" smtClean="0">
                <a:latin typeface="Bradley Hand ITC" pitchFamily="66" charset="0"/>
              </a:rPr>
              <a:t>We learn together</a:t>
            </a:r>
          </a:p>
          <a:p>
            <a:pPr eaLnBrk="1" hangingPunct="1">
              <a:lnSpc>
                <a:spcPct val="90000"/>
              </a:lnSpc>
              <a:buFont typeface="Wingdings" pitchFamily="2" charset="2"/>
              <a:buNone/>
            </a:pPr>
            <a:r>
              <a:rPr lang="en-GB" altLang="en-US" sz="4000" b="1" i="1" smtClean="0">
                <a:latin typeface="Bradley Hand ITC" pitchFamily="66" charset="0"/>
              </a:rPr>
              <a:t/>
            </a:r>
            <a:br>
              <a:rPr lang="en-GB" altLang="en-US" sz="4000" b="1" i="1" smtClean="0">
                <a:latin typeface="Bradley Hand ITC" pitchFamily="66" charset="0"/>
              </a:rPr>
            </a:br>
            <a:endParaRPr lang="en-GB" altLang="en-US" sz="4000" b="1" i="1" smtClean="0">
              <a:latin typeface="Bradley Hand ITC" pitchFamily="66" charset="0"/>
            </a:endParaRPr>
          </a:p>
        </p:txBody>
      </p:sp>
      <p:pic>
        <p:nvPicPr>
          <p:cNvPr id="19460" name="il_fi" descr="http://newparent.com/wp-content/uploads/2008/10/green-footsteps-ii.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076825" y="2852738"/>
            <a:ext cx="3771900" cy="372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9920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altLang="en-US" b="1" smtClean="0">
                <a:latin typeface="Bradley Hand ITC" pitchFamily="66" charset="0"/>
              </a:rPr>
              <a:t>Welcome Letter</a:t>
            </a:r>
          </a:p>
        </p:txBody>
      </p:sp>
      <p:sp>
        <p:nvSpPr>
          <p:cNvPr id="20483" name="Content Placeholder 2"/>
          <p:cNvSpPr>
            <a:spLocks noGrp="1"/>
          </p:cNvSpPr>
          <p:nvPr>
            <p:ph idx="1"/>
          </p:nvPr>
        </p:nvSpPr>
        <p:spPr/>
        <p:txBody>
          <a:bodyPr>
            <a:normAutofit lnSpcReduction="10000"/>
          </a:bodyPr>
          <a:lstStyle/>
          <a:p>
            <a:r>
              <a:rPr lang="en-GB" altLang="en-US" sz="2400" smtClean="0">
                <a:latin typeface="Bradley Hand ITC" pitchFamily="66" charset="0"/>
              </a:rPr>
              <a:t>Uniform</a:t>
            </a:r>
          </a:p>
          <a:p>
            <a:r>
              <a:rPr lang="en-GB" altLang="en-US" sz="2400" smtClean="0">
                <a:latin typeface="Bradley Hand ITC" pitchFamily="66" charset="0"/>
              </a:rPr>
              <a:t>Homework</a:t>
            </a:r>
          </a:p>
          <a:p>
            <a:r>
              <a:rPr lang="en-GB" altLang="en-US" sz="2400" smtClean="0">
                <a:latin typeface="Bradley Hand ITC" pitchFamily="66" charset="0"/>
              </a:rPr>
              <a:t>Punctuality and Attendance</a:t>
            </a:r>
          </a:p>
          <a:p>
            <a:r>
              <a:rPr lang="en-GB" altLang="en-US" sz="2400" smtClean="0">
                <a:latin typeface="Bradley Hand ITC" pitchFamily="66" charset="0"/>
              </a:rPr>
              <a:t>Behaviour and School values</a:t>
            </a:r>
          </a:p>
          <a:p>
            <a:r>
              <a:rPr lang="en-GB" altLang="en-US" sz="2400" smtClean="0">
                <a:latin typeface="Bradley Hand ITC" pitchFamily="66" charset="0"/>
              </a:rPr>
              <a:t>Taking Pride in Their Work</a:t>
            </a:r>
          </a:p>
          <a:p>
            <a:r>
              <a:rPr lang="en-GB" altLang="en-US" sz="2400" smtClean="0">
                <a:latin typeface="Bradley Hand ITC" pitchFamily="66" charset="0"/>
              </a:rPr>
              <a:t>Praising and Rewarding</a:t>
            </a:r>
          </a:p>
          <a:p>
            <a:r>
              <a:rPr lang="en-GB" altLang="en-US" sz="2400" smtClean="0">
                <a:latin typeface="Bradley Hand ITC" pitchFamily="66" charset="0"/>
              </a:rPr>
              <a:t>PE</a:t>
            </a:r>
          </a:p>
          <a:p>
            <a:r>
              <a:rPr lang="en-GB" altLang="en-US" sz="2400" smtClean="0">
                <a:latin typeface="Bradley Hand ITC" pitchFamily="66" charset="0"/>
              </a:rPr>
              <a:t>Dinner Money</a:t>
            </a:r>
          </a:p>
          <a:p>
            <a:r>
              <a:rPr lang="en-GB" altLang="en-US" sz="2400" smtClean="0">
                <a:latin typeface="Bradley Hand ITC" pitchFamily="66" charset="0"/>
              </a:rPr>
              <a:t>Questions and Appointments</a:t>
            </a:r>
          </a:p>
          <a:p>
            <a:r>
              <a:rPr lang="en-GB" altLang="en-US" sz="2400" smtClean="0">
                <a:latin typeface="Bradley Hand ITC" pitchFamily="66" charset="0"/>
              </a:rPr>
              <a:t>Medicines</a:t>
            </a:r>
          </a:p>
          <a:p>
            <a:r>
              <a:rPr lang="en-GB" altLang="en-US" sz="2400" smtClean="0">
                <a:latin typeface="Bradley Hand ITC" pitchFamily="66" charset="0"/>
              </a:rPr>
              <a:t>Communications</a:t>
            </a:r>
          </a:p>
          <a:p>
            <a:endParaRPr lang="en-GB" altLang="en-US" smtClean="0"/>
          </a:p>
        </p:txBody>
      </p:sp>
    </p:spTree>
    <p:extLst>
      <p:ext uri="{BB962C8B-B14F-4D97-AF65-F5344CB8AC3E}">
        <p14:creationId xmlns:p14="http://schemas.microsoft.com/office/powerpoint/2010/main" val="3749673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74638"/>
            <a:ext cx="8686800" cy="1143000"/>
          </a:xfrm>
        </p:spPr>
        <p:txBody>
          <a:bodyPr>
            <a:normAutofit fontScale="90000"/>
          </a:bodyPr>
          <a:lstStyle/>
          <a:p>
            <a:r>
              <a:rPr lang="en-GB" altLang="en-US" smtClean="0">
                <a:latin typeface="Bradley Hand ITC" pitchFamily="66" charset="0"/>
              </a:rPr>
              <a:t>Key Stage 2 (Year 6)SATs Results 2017</a:t>
            </a:r>
          </a:p>
        </p:txBody>
      </p:sp>
      <p:sp>
        <p:nvSpPr>
          <p:cNvPr id="21507" name="Content Placeholder 2"/>
          <p:cNvSpPr>
            <a:spLocks noGrp="1"/>
          </p:cNvSpPr>
          <p:nvPr>
            <p:ph idx="1"/>
          </p:nvPr>
        </p:nvSpPr>
        <p:spPr>
          <a:xfrm>
            <a:off x="468313" y="1125538"/>
            <a:ext cx="8229600" cy="5732462"/>
          </a:xfrm>
        </p:spPr>
        <p:txBody>
          <a:bodyPr/>
          <a:lstStyle/>
          <a:p>
            <a:pPr eaLnBrk="1" hangingPunct="1"/>
            <a:r>
              <a:rPr lang="en-GB" altLang="en-US" sz="2800" smtClean="0">
                <a:latin typeface="Bradley Hand ITC" pitchFamily="66" charset="0"/>
              </a:rPr>
              <a:t>In 2017, our results at the expected standard were not as high as in previous years, however, the percentage of children attaining at the higher standard had increased.</a:t>
            </a:r>
          </a:p>
          <a:p>
            <a:pPr eaLnBrk="1" hangingPunct="1"/>
            <a:r>
              <a:rPr lang="en-GB" altLang="en-US" sz="2800" smtClean="0">
                <a:latin typeface="Bradley Hand ITC" pitchFamily="66" charset="0"/>
              </a:rPr>
              <a:t>In 2017, 29% of our children in Year 6 last year had special educational needs with two children not sitting the SATs tests. These two children still count in the percentages achieved by all children. </a:t>
            </a:r>
          </a:p>
          <a:p>
            <a:pPr eaLnBrk="1" hangingPunct="1"/>
            <a:r>
              <a:rPr lang="en-GB" altLang="en-US" sz="2800" smtClean="0">
                <a:latin typeface="Bradley Hand ITC" pitchFamily="66" charset="0"/>
              </a:rPr>
              <a:t>Reading 74% at expected and 32% at greater depth standard.</a:t>
            </a:r>
          </a:p>
          <a:p>
            <a:pPr eaLnBrk="1" hangingPunct="1"/>
            <a:r>
              <a:rPr lang="en-GB" altLang="en-US" sz="2800" smtClean="0">
                <a:latin typeface="Bradley Hand ITC" pitchFamily="66" charset="0"/>
              </a:rPr>
              <a:t>Writing 74% at expected and 32% at greater depth</a:t>
            </a:r>
          </a:p>
          <a:p>
            <a:pPr eaLnBrk="1" hangingPunct="1"/>
            <a:r>
              <a:rPr lang="en-GB" altLang="en-US" sz="2800" smtClean="0">
                <a:latin typeface="Bradley Hand ITC" pitchFamily="66" charset="0"/>
              </a:rPr>
              <a:t>Maths 81% and 23% at greater depth standard.</a:t>
            </a:r>
          </a:p>
          <a:p>
            <a:endParaRPr lang="en-GB" altLang="en-US" smtClean="0"/>
          </a:p>
        </p:txBody>
      </p:sp>
    </p:spTree>
    <p:extLst>
      <p:ext uri="{BB962C8B-B14F-4D97-AF65-F5344CB8AC3E}">
        <p14:creationId xmlns:p14="http://schemas.microsoft.com/office/powerpoint/2010/main" val="4364791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57200" y="476250"/>
            <a:ext cx="8229600" cy="5654675"/>
          </a:xfrm>
        </p:spPr>
        <p:txBody>
          <a:bodyPr/>
          <a:lstStyle/>
          <a:p>
            <a:endParaRPr lang="en-GB" altLang="en-US" smtClean="0"/>
          </a:p>
          <a:p>
            <a:r>
              <a:rPr lang="en-GB" altLang="en-US" smtClean="0">
                <a:latin typeface="Bradley Hand ITC" pitchFamily="66" charset="0"/>
                <a:cs typeface="Andalus" pitchFamily="18" charset="-78"/>
              </a:rPr>
              <a:t>We</a:t>
            </a:r>
            <a:r>
              <a:rPr lang="en-GB" altLang="en-US" smtClean="0">
                <a:latin typeface="Bradley Hand ITC" pitchFamily="66" charset="0"/>
              </a:rPr>
              <a:t> are currently looking at the support for our children with SEN to ensure the best possible progress for these children.</a:t>
            </a:r>
          </a:p>
          <a:p>
            <a:r>
              <a:rPr lang="en-GB" altLang="en-US" smtClean="0">
                <a:latin typeface="Bradley Hand ITC" pitchFamily="66" charset="0"/>
              </a:rPr>
              <a:t>Whilst attainment for our girls overall is high, their progress is not as high as it could be, particularly for maths.</a:t>
            </a:r>
          </a:p>
          <a:p>
            <a:r>
              <a:rPr lang="en-GB" altLang="en-US" smtClean="0">
                <a:latin typeface="Bradley Hand ITC" pitchFamily="66" charset="0"/>
              </a:rPr>
              <a:t>Both these areas will be a major focus in our school improvement plan.</a:t>
            </a:r>
          </a:p>
        </p:txBody>
      </p:sp>
    </p:spTree>
    <p:extLst>
      <p:ext uri="{BB962C8B-B14F-4D97-AF65-F5344CB8AC3E}">
        <p14:creationId xmlns:p14="http://schemas.microsoft.com/office/powerpoint/2010/main" val="2249960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9752" y="3717032"/>
            <a:ext cx="6660232" cy="819472"/>
          </a:xfrm>
        </p:spPr>
        <p:txBody>
          <a:bodyPr>
            <a:noAutofit/>
          </a:bodyPr>
          <a:lstStyle/>
          <a:p>
            <a:pPr algn="ctr"/>
            <a:r>
              <a:rPr lang="en-GB" sz="7200" dirty="0" smtClean="0"/>
              <a:t>Year One Coffee Morning</a:t>
            </a:r>
            <a:endParaRPr lang="en-GB" sz="7200" dirty="0"/>
          </a:p>
        </p:txBody>
      </p:sp>
      <p:pic>
        <p:nvPicPr>
          <p:cNvPr id="4" name="Picture 3" descr="logo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2232248" cy="266429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3768" y="404664"/>
            <a:ext cx="6660232" cy="1323528"/>
          </a:xfrm>
        </p:spPr>
        <p:txBody>
          <a:bodyPr>
            <a:noAutofit/>
          </a:bodyPr>
          <a:lstStyle/>
          <a:p>
            <a:pPr algn="ctr"/>
            <a:r>
              <a:rPr lang="en-GB" sz="6000" dirty="0" smtClean="0"/>
              <a:t>Our approach to learning in R/Y1</a:t>
            </a:r>
            <a:endParaRPr lang="en-GB" sz="6000" dirty="0"/>
          </a:p>
        </p:txBody>
      </p:sp>
      <p:pic>
        <p:nvPicPr>
          <p:cNvPr id="4" name="Picture 3" descr="logo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2232248" cy="2664296"/>
          </a:xfrm>
          <a:prstGeom prst="rect">
            <a:avLst/>
          </a:prstGeom>
          <a:noFill/>
        </p:spPr>
      </p:pic>
      <p:pic>
        <p:nvPicPr>
          <p:cNvPr id="1026" name="Picture 2" descr="C:\Users\mitchelle\Downloads\IMG_4239.JPG"/>
          <p:cNvPicPr>
            <a:picLocks noChangeAspect="1" noChangeArrowheads="1"/>
          </p:cNvPicPr>
          <p:nvPr/>
        </p:nvPicPr>
        <p:blipFill>
          <a:blip r:embed="rId3" cstate="print"/>
          <a:srcRect/>
          <a:stretch>
            <a:fillRect/>
          </a:stretch>
        </p:blipFill>
        <p:spPr bwMode="auto">
          <a:xfrm>
            <a:off x="3959735" y="1844824"/>
            <a:ext cx="3153920" cy="450912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3768" y="404664"/>
            <a:ext cx="6660232" cy="1323528"/>
          </a:xfrm>
        </p:spPr>
        <p:txBody>
          <a:bodyPr>
            <a:noAutofit/>
          </a:bodyPr>
          <a:lstStyle/>
          <a:p>
            <a:pPr algn="ctr"/>
            <a:r>
              <a:rPr lang="en-GB" sz="6000" dirty="0" smtClean="0"/>
              <a:t>Our approach to learning in R/Y1</a:t>
            </a:r>
            <a:endParaRPr lang="en-GB" sz="6000" dirty="0"/>
          </a:p>
        </p:txBody>
      </p:sp>
      <p:pic>
        <p:nvPicPr>
          <p:cNvPr id="4" name="Picture 3" descr="logo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2232248" cy="2664296"/>
          </a:xfrm>
          <a:prstGeom prst="rect">
            <a:avLst/>
          </a:prstGeom>
          <a:noFill/>
        </p:spPr>
      </p:pic>
      <p:sp>
        <p:nvSpPr>
          <p:cNvPr id="5" name="TextBox 4"/>
          <p:cNvSpPr txBox="1"/>
          <p:nvPr/>
        </p:nvSpPr>
        <p:spPr>
          <a:xfrm>
            <a:off x="2843808" y="1916832"/>
            <a:ext cx="5292080" cy="3416320"/>
          </a:xfrm>
          <a:prstGeom prst="rect">
            <a:avLst/>
          </a:prstGeom>
          <a:noFill/>
        </p:spPr>
        <p:txBody>
          <a:bodyPr wrap="square" rtlCol="0">
            <a:spAutoFit/>
          </a:bodyPr>
          <a:lstStyle/>
          <a:p>
            <a:r>
              <a:rPr lang="en-GB" sz="3600" dirty="0" smtClean="0">
                <a:solidFill>
                  <a:srgbClr val="0070C0"/>
                </a:solidFill>
              </a:rPr>
              <a:t>Autumn/Spring Term –</a:t>
            </a:r>
          </a:p>
          <a:p>
            <a:r>
              <a:rPr lang="en-GB" sz="3600" dirty="0" smtClean="0">
                <a:solidFill>
                  <a:srgbClr val="0070C0"/>
                </a:solidFill>
              </a:rPr>
              <a:t>Play based learning in Continuous Provision</a:t>
            </a:r>
          </a:p>
          <a:p>
            <a:endParaRPr lang="en-GB" sz="3600" dirty="0" smtClean="0">
              <a:solidFill>
                <a:srgbClr val="0070C0"/>
              </a:solidFill>
            </a:endParaRPr>
          </a:p>
          <a:p>
            <a:r>
              <a:rPr lang="en-GB" sz="3600" dirty="0" smtClean="0">
                <a:solidFill>
                  <a:srgbClr val="0070C0"/>
                </a:solidFill>
              </a:rPr>
              <a:t>Summer Term - Increased adult directed learning time</a:t>
            </a:r>
            <a:endParaRPr lang="en-GB" sz="3600" dirty="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z="4200" b="1" smtClean="0">
                <a:latin typeface="Bradley Hand ITC" pitchFamily="66" charset="0"/>
              </a:rPr>
              <a:t>Partners</a:t>
            </a:r>
            <a:endParaRPr lang="en-GB" altLang="en-US" sz="4200" b="1" smtClean="0">
              <a:latin typeface="Bradley Hand ITC" pitchFamily="66" charset="0"/>
            </a:endParaRPr>
          </a:p>
        </p:txBody>
      </p:sp>
      <p:sp>
        <p:nvSpPr>
          <p:cNvPr id="8195" name="Rectangle 3"/>
          <p:cNvSpPr>
            <a:spLocks noGrp="1" noChangeArrowheads="1"/>
          </p:cNvSpPr>
          <p:nvPr>
            <p:ph type="body" idx="1"/>
          </p:nvPr>
        </p:nvSpPr>
        <p:spPr>
          <a:xfrm>
            <a:off x="457200" y="1052513"/>
            <a:ext cx="8229600" cy="5329237"/>
          </a:xfrm>
        </p:spPr>
        <p:txBody>
          <a:bodyPr>
            <a:normAutofit lnSpcReduction="10000"/>
          </a:bodyPr>
          <a:lstStyle/>
          <a:p>
            <a:pPr eaLnBrk="1" hangingPunct="1">
              <a:lnSpc>
                <a:spcPct val="80000"/>
              </a:lnSpc>
            </a:pPr>
            <a:endParaRPr lang="en-GB" altLang="en-US" sz="2000" b="1" smtClean="0"/>
          </a:p>
          <a:p>
            <a:pPr eaLnBrk="1" hangingPunct="1">
              <a:lnSpc>
                <a:spcPct val="80000"/>
              </a:lnSpc>
              <a:buFont typeface="Wingdings" pitchFamily="2" charset="2"/>
              <a:buNone/>
            </a:pPr>
            <a:r>
              <a:rPr lang="en-US" altLang="en-US" sz="2000" smtClean="0"/>
              <a:t>I dreamed I stood in a studio,</a:t>
            </a:r>
            <a:br>
              <a:rPr lang="en-US" altLang="en-US" sz="2000" smtClean="0"/>
            </a:br>
            <a:r>
              <a:rPr lang="en-US" altLang="en-US" sz="2000" smtClean="0"/>
              <a:t>And watched two sculptors there.</a:t>
            </a:r>
            <a:br>
              <a:rPr lang="en-US" altLang="en-US" sz="2000" smtClean="0"/>
            </a:br>
            <a:r>
              <a:rPr lang="en-US" altLang="en-US" sz="2000" smtClean="0"/>
              <a:t>The clay they used was a child's mind,</a:t>
            </a:r>
            <a:br>
              <a:rPr lang="en-US" altLang="en-US" sz="2000" smtClean="0"/>
            </a:br>
            <a:r>
              <a:rPr lang="en-US" altLang="en-US" sz="2000" smtClean="0"/>
              <a:t>And they fashioned it with care.</a:t>
            </a:r>
          </a:p>
          <a:p>
            <a:pPr eaLnBrk="1" hangingPunct="1">
              <a:lnSpc>
                <a:spcPct val="80000"/>
              </a:lnSpc>
              <a:buFont typeface="Wingdings" pitchFamily="2" charset="2"/>
              <a:buNone/>
            </a:pPr>
            <a:r>
              <a:rPr lang="en-US" altLang="en-US" sz="2000" smtClean="0"/>
              <a:t>One was a teacher; the tools used,</a:t>
            </a:r>
            <a:br>
              <a:rPr lang="en-US" altLang="en-US" sz="2000" smtClean="0"/>
            </a:br>
            <a:r>
              <a:rPr lang="en-US" altLang="en-US" sz="2000" smtClean="0"/>
              <a:t>Were books and music and art.</a:t>
            </a:r>
            <a:br>
              <a:rPr lang="en-US" altLang="en-US" sz="2000" smtClean="0"/>
            </a:br>
            <a:r>
              <a:rPr lang="en-US" altLang="en-US" sz="2000" smtClean="0"/>
              <a:t>One, a parent with guiding hands,</a:t>
            </a:r>
            <a:br>
              <a:rPr lang="en-US" altLang="en-US" sz="2000" smtClean="0"/>
            </a:br>
            <a:r>
              <a:rPr lang="en-US" altLang="en-US" sz="2000" smtClean="0"/>
              <a:t>A gentle and loving heart.</a:t>
            </a:r>
          </a:p>
          <a:p>
            <a:pPr eaLnBrk="1" hangingPunct="1">
              <a:lnSpc>
                <a:spcPct val="80000"/>
              </a:lnSpc>
              <a:buFont typeface="Wingdings" pitchFamily="2" charset="2"/>
              <a:buNone/>
            </a:pPr>
            <a:r>
              <a:rPr lang="en-US" altLang="en-US" sz="2000" smtClean="0"/>
              <a:t>Day after day the teacher toiled,</a:t>
            </a:r>
            <a:br>
              <a:rPr lang="en-US" altLang="en-US" sz="2000" smtClean="0"/>
            </a:br>
            <a:r>
              <a:rPr lang="en-US" altLang="en-US" sz="2000" smtClean="0"/>
              <a:t>With a touch both deft and skilled.</a:t>
            </a:r>
            <a:br>
              <a:rPr lang="en-US" altLang="en-US" sz="2000" smtClean="0"/>
            </a:br>
            <a:r>
              <a:rPr lang="en-US" altLang="en-US" sz="2000" smtClean="0"/>
              <a:t>The parent laboured side by side,</a:t>
            </a:r>
            <a:br>
              <a:rPr lang="en-US" altLang="en-US" sz="2000" smtClean="0"/>
            </a:br>
            <a:r>
              <a:rPr lang="en-US" altLang="en-US" sz="2000" smtClean="0"/>
              <a:t>And all the values filled.</a:t>
            </a:r>
          </a:p>
          <a:p>
            <a:pPr eaLnBrk="1" hangingPunct="1">
              <a:lnSpc>
                <a:spcPct val="80000"/>
              </a:lnSpc>
              <a:buFont typeface="Wingdings" pitchFamily="2" charset="2"/>
              <a:buNone/>
            </a:pPr>
            <a:r>
              <a:rPr lang="en-US" altLang="en-US" sz="2000" smtClean="0"/>
              <a:t>And when at last their task was done,</a:t>
            </a:r>
            <a:br>
              <a:rPr lang="en-US" altLang="en-US" sz="2000" smtClean="0"/>
            </a:br>
            <a:r>
              <a:rPr lang="en-US" altLang="en-US" sz="2000" smtClean="0"/>
              <a:t>They looked at what they'd wrought.</a:t>
            </a:r>
            <a:br>
              <a:rPr lang="en-US" altLang="en-US" sz="2000" smtClean="0"/>
            </a:br>
            <a:r>
              <a:rPr lang="en-US" altLang="en-US" sz="2000" smtClean="0"/>
              <a:t>The beautiful shape of the precious child,</a:t>
            </a:r>
            <a:br>
              <a:rPr lang="en-US" altLang="en-US" sz="2000" smtClean="0"/>
            </a:br>
            <a:r>
              <a:rPr lang="en-US" altLang="en-US" sz="2000" smtClean="0"/>
              <a:t>Could neither be sold nor bought.</a:t>
            </a:r>
          </a:p>
          <a:p>
            <a:pPr eaLnBrk="1" hangingPunct="1">
              <a:lnSpc>
                <a:spcPct val="80000"/>
              </a:lnSpc>
              <a:buFont typeface="Wingdings" pitchFamily="2" charset="2"/>
              <a:buNone/>
            </a:pPr>
            <a:r>
              <a:rPr lang="en-US" altLang="en-US" sz="2000" smtClean="0"/>
              <a:t>And each agreed it would have failed,</a:t>
            </a:r>
            <a:br>
              <a:rPr lang="en-US" altLang="en-US" sz="2000" smtClean="0"/>
            </a:br>
            <a:r>
              <a:rPr lang="en-US" altLang="en-US" sz="2000" smtClean="0"/>
              <a:t>If one had worked alone.</a:t>
            </a:r>
            <a:br>
              <a:rPr lang="en-US" altLang="en-US" sz="2000" smtClean="0"/>
            </a:br>
            <a:r>
              <a:rPr lang="en-US" altLang="en-US" sz="2000" smtClean="0"/>
              <a:t>For behind the parent stood the school,</a:t>
            </a:r>
            <a:br>
              <a:rPr lang="en-US" altLang="en-US" sz="2000" smtClean="0"/>
            </a:br>
            <a:r>
              <a:rPr lang="en-US" altLang="en-US" sz="2000" smtClean="0"/>
              <a:t>And behind the teacher, home.</a:t>
            </a:r>
            <a:endParaRPr lang="en-GB" altLang="en-US" sz="2000" smtClean="0"/>
          </a:p>
        </p:txBody>
      </p:sp>
    </p:spTree>
    <p:extLst>
      <p:ext uri="{BB962C8B-B14F-4D97-AF65-F5344CB8AC3E}">
        <p14:creationId xmlns:p14="http://schemas.microsoft.com/office/powerpoint/2010/main" val="10929723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3768" y="476672"/>
            <a:ext cx="6660232" cy="675456"/>
          </a:xfrm>
        </p:spPr>
        <p:txBody>
          <a:bodyPr>
            <a:noAutofit/>
          </a:bodyPr>
          <a:lstStyle/>
          <a:p>
            <a:pPr algn="ctr"/>
            <a:r>
              <a:rPr lang="en-GB" sz="7200" dirty="0" smtClean="0"/>
              <a:t>Our Routine</a:t>
            </a:r>
            <a:endParaRPr lang="en-GB" sz="7200" dirty="0"/>
          </a:p>
        </p:txBody>
      </p:sp>
      <p:pic>
        <p:nvPicPr>
          <p:cNvPr id="4" name="Picture 3" descr="logo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2232248" cy="2664296"/>
          </a:xfrm>
          <a:prstGeom prst="rect">
            <a:avLst/>
          </a:prstGeom>
          <a:noFill/>
        </p:spPr>
      </p:pic>
      <p:sp>
        <p:nvSpPr>
          <p:cNvPr id="5" name="TextBox 4"/>
          <p:cNvSpPr txBox="1"/>
          <p:nvPr/>
        </p:nvSpPr>
        <p:spPr>
          <a:xfrm>
            <a:off x="2627784" y="1124744"/>
            <a:ext cx="5508104" cy="6093976"/>
          </a:xfrm>
          <a:prstGeom prst="rect">
            <a:avLst/>
          </a:prstGeom>
          <a:noFill/>
        </p:spPr>
        <p:txBody>
          <a:bodyPr wrap="square" rtlCol="0">
            <a:spAutoFit/>
          </a:bodyPr>
          <a:lstStyle/>
          <a:p>
            <a:r>
              <a:rPr lang="en-GB" sz="3000" dirty="0" smtClean="0">
                <a:solidFill>
                  <a:srgbClr val="0070C0"/>
                </a:solidFill>
              </a:rPr>
              <a:t>9.00 – English</a:t>
            </a:r>
            <a:br>
              <a:rPr lang="en-GB" sz="3000" dirty="0" smtClean="0">
                <a:solidFill>
                  <a:srgbClr val="0070C0"/>
                </a:solidFill>
              </a:rPr>
            </a:br>
            <a:r>
              <a:rPr lang="en-GB" sz="3000" dirty="0" smtClean="0">
                <a:solidFill>
                  <a:srgbClr val="0070C0"/>
                </a:solidFill>
              </a:rPr>
              <a:t>9.30 – 9.40– Handwriting/Physical Development</a:t>
            </a:r>
          </a:p>
          <a:p>
            <a:r>
              <a:rPr lang="en-GB" sz="3000" dirty="0" smtClean="0">
                <a:solidFill>
                  <a:srgbClr val="0070C0"/>
                </a:solidFill>
              </a:rPr>
              <a:t>9.40-11.00-Continuous Provision/Guided read</a:t>
            </a:r>
            <a:br>
              <a:rPr lang="en-GB" sz="3000" dirty="0" smtClean="0">
                <a:solidFill>
                  <a:srgbClr val="0070C0"/>
                </a:solidFill>
              </a:rPr>
            </a:br>
            <a:r>
              <a:rPr lang="en-GB" sz="3000" dirty="0" smtClean="0">
                <a:solidFill>
                  <a:srgbClr val="0070C0"/>
                </a:solidFill>
              </a:rPr>
              <a:t>11.15– 11.40 – Letters and Sounds</a:t>
            </a:r>
          </a:p>
          <a:p>
            <a:r>
              <a:rPr lang="en-GB" sz="3000" dirty="0" smtClean="0">
                <a:solidFill>
                  <a:srgbClr val="0070C0"/>
                </a:solidFill>
              </a:rPr>
              <a:t>11.40 – Lunchtime</a:t>
            </a:r>
          </a:p>
          <a:p>
            <a:r>
              <a:rPr lang="en-GB" sz="3000" dirty="0" smtClean="0">
                <a:solidFill>
                  <a:srgbClr val="0070C0"/>
                </a:solidFill>
              </a:rPr>
              <a:t>1.00 – Maths</a:t>
            </a:r>
          </a:p>
          <a:p>
            <a:r>
              <a:rPr lang="en-GB" sz="3000" dirty="0" smtClean="0">
                <a:solidFill>
                  <a:srgbClr val="0070C0"/>
                </a:solidFill>
              </a:rPr>
              <a:t>1.30 – 2.40 – Continuous Provision/Maths groups</a:t>
            </a:r>
          </a:p>
          <a:p>
            <a:r>
              <a:rPr lang="en-GB" sz="3000" dirty="0" smtClean="0">
                <a:solidFill>
                  <a:srgbClr val="0070C0"/>
                </a:solidFill>
              </a:rPr>
              <a:t>2.40 – 3.10 – Come and See/Topic</a:t>
            </a:r>
          </a:p>
          <a:p>
            <a:endParaRPr lang="en-GB" sz="3000" dirty="0">
              <a:solidFill>
                <a:srgbClr val="0070C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3768" y="260648"/>
            <a:ext cx="6660232" cy="819472"/>
          </a:xfrm>
        </p:spPr>
        <p:txBody>
          <a:bodyPr>
            <a:noAutofit/>
          </a:bodyPr>
          <a:lstStyle/>
          <a:p>
            <a:pPr algn="ctr"/>
            <a:r>
              <a:rPr lang="en-GB" sz="6000" dirty="0" smtClean="0"/>
              <a:t>Stories and Poems</a:t>
            </a:r>
            <a:endParaRPr lang="en-GB" sz="6000" dirty="0"/>
          </a:p>
        </p:txBody>
      </p:sp>
      <p:pic>
        <p:nvPicPr>
          <p:cNvPr id="4" name="Picture 3" descr="logo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2232248" cy="2664296"/>
          </a:xfrm>
          <a:prstGeom prst="rect">
            <a:avLst/>
          </a:prstGeom>
          <a:noFill/>
        </p:spPr>
      </p:pic>
      <p:sp>
        <p:nvSpPr>
          <p:cNvPr id="5" name="TextBox 4"/>
          <p:cNvSpPr txBox="1"/>
          <p:nvPr/>
        </p:nvSpPr>
        <p:spPr>
          <a:xfrm>
            <a:off x="2627784" y="1268760"/>
            <a:ext cx="6516216" cy="5078313"/>
          </a:xfrm>
          <a:prstGeom prst="rect">
            <a:avLst/>
          </a:prstGeom>
          <a:noFill/>
        </p:spPr>
        <p:txBody>
          <a:bodyPr wrap="square" rtlCol="0">
            <a:spAutoFit/>
          </a:bodyPr>
          <a:lstStyle/>
          <a:p>
            <a:pPr>
              <a:buFont typeface="Arial" pitchFamily="34" charset="0"/>
              <a:buChar char="•"/>
            </a:pPr>
            <a:r>
              <a:rPr lang="en-GB" sz="3600" dirty="0" smtClean="0">
                <a:solidFill>
                  <a:srgbClr val="0070C0"/>
                </a:solidFill>
              </a:rPr>
              <a:t>Books - Harry and his Bucketful of Dinosaurs, The Snow Queen, The Little Red Hen, Billy Goats Gruff to name but a few!</a:t>
            </a:r>
          </a:p>
          <a:p>
            <a:endParaRPr lang="en-GB" sz="3600" dirty="0" smtClean="0">
              <a:solidFill>
                <a:srgbClr val="0070C0"/>
              </a:solidFill>
            </a:endParaRPr>
          </a:p>
          <a:p>
            <a:pPr>
              <a:buFont typeface="Arial" pitchFamily="34" charset="0"/>
              <a:buChar char="•"/>
            </a:pPr>
            <a:r>
              <a:rPr lang="en-GB" sz="3600" dirty="0" smtClean="0">
                <a:solidFill>
                  <a:srgbClr val="0070C0"/>
                </a:solidFill>
              </a:rPr>
              <a:t>Class Author - Oliver Jeffers</a:t>
            </a:r>
          </a:p>
          <a:p>
            <a:endParaRPr lang="en-GB" sz="3600" dirty="0" smtClean="0">
              <a:solidFill>
                <a:srgbClr val="0070C0"/>
              </a:solidFill>
            </a:endParaRPr>
          </a:p>
          <a:p>
            <a:pPr>
              <a:buFont typeface="Arial" pitchFamily="34" charset="0"/>
              <a:buChar char="•"/>
            </a:pPr>
            <a:r>
              <a:rPr lang="en-GB" sz="3600" dirty="0" smtClean="0">
                <a:solidFill>
                  <a:srgbClr val="0070C0"/>
                </a:solidFill>
              </a:rPr>
              <a:t>Poets - Michael Rosen, Roger McGough, Roald Dahl</a:t>
            </a:r>
            <a:endParaRPr lang="en-GB" sz="3600" dirty="0">
              <a:solidFill>
                <a:srgbClr val="0070C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5736" y="1484784"/>
            <a:ext cx="6660232" cy="747464"/>
          </a:xfrm>
        </p:spPr>
        <p:txBody>
          <a:bodyPr>
            <a:noAutofit/>
          </a:bodyPr>
          <a:lstStyle/>
          <a:p>
            <a:pPr algn="ctr"/>
            <a:r>
              <a:rPr lang="en-GB" sz="6000" dirty="0" smtClean="0"/>
              <a:t>Letters and Sounds</a:t>
            </a:r>
            <a:r>
              <a:rPr lang="en-GB" sz="4000" dirty="0" smtClean="0"/>
              <a:t/>
            </a:r>
            <a:br>
              <a:rPr lang="en-GB" sz="4000" dirty="0" smtClean="0"/>
            </a:br>
            <a:r>
              <a:rPr lang="en-GB" sz="4000" dirty="0" smtClean="0"/>
              <a:t/>
            </a:r>
            <a:br>
              <a:rPr lang="en-GB" sz="4000" dirty="0" smtClean="0"/>
            </a:br>
            <a:endParaRPr lang="en-GB" sz="2800" dirty="0"/>
          </a:p>
        </p:txBody>
      </p:sp>
      <p:pic>
        <p:nvPicPr>
          <p:cNvPr id="4" name="Picture 3" descr="logo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2232248" cy="2664296"/>
          </a:xfrm>
          <a:prstGeom prst="rect">
            <a:avLst/>
          </a:prstGeom>
          <a:noFill/>
        </p:spPr>
      </p:pic>
      <p:sp>
        <p:nvSpPr>
          <p:cNvPr id="7" name="TextBox 6"/>
          <p:cNvSpPr txBox="1"/>
          <p:nvPr/>
        </p:nvSpPr>
        <p:spPr>
          <a:xfrm>
            <a:off x="2699792" y="1700808"/>
            <a:ext cx="5472608" cy="3970318"/>
          </a:xfrm>
          <a:prstGeom prst="rect">
            <a:avLst/>
          </a:prstGeom>
          <a:noFill/>
        </p:spPr>
        <p:txBody>
          <a:bodyPr wrap="square" rtlCol="0">
            <a:spAutoFit/>
          </a:bodyPr>
          <a:lstStyle/>
          <a:p>
            <a:pPr>
              <a:buFont typeface="Arial" pitchFamily="34" charset="0"/>
              <a:buChar char="•"/>
            </a:pPr>
            <a:r>
              <a:rPr lang="en-GB" sz="3600" dirty="0" smtClean="0">
                <a:solidFill>
                  <a:srgbClr val="0070C0"/>
                </a:solidFill>
              </a:rPr>
              <a:t>Phase 3 recap - till Jan/Feb</a:t>
            </a:r>
            <a:br>
              <a:rPr lang="en-GB" sz="3600" dirty="0" smtClean="0">
                <a:solidFill>
                  <a:srgbClr val="0070C0"/>
                </a:solidFill>
              </a:rPr>
            </a:br>
            <a:endParaRPr lang="en-GB" sz="3600" dirty="0" smtClean="0">
              <a:solidFill>
                <a:srgbClr val="0070C0"/>
              </a:solidFill>
            </a:endParaRPr>
          </a:p>
          <a:p>
            <a:pPr>
              <a:buFont typeface="Arial" pitchFamily="34" charset="0"/>
              <a:buChar char="•"/>
            </a:pPr>
            <a:r>
              <a:rPr lang="en-GB" sz="3600" dirty="0" smtClean="0">
                <a:solidFill>
                  <a:srgbClr val="0070C0"/>
                </a:solidFill>
              </a:rPr>
              <a:t>Phase 4 Feb till Easter</a:t>
            </a:r>
            <a:br>
              <a:rPr lang="en-GB" sz="3600" dirty="0" smtClean="0">
                <a:solidFill>
                  <a:srgbClr val="0070C0"/>
                </a:solidFill>
              </a:rPr>
            </a:br>
            <a:endParaRPr lang="en-GB" sz="3600" dirty="0" smtClean="0">
              <a:solidFill>
                <a:srgbClr val="0070C0"/>
              </a:solidFill>
            </a:endParaRPr>
          </a:p>
          <a:p>
            <a:pPr>
              <a:buFont typeface="Arial" pitchFamily="34" charset="0"/>
              <a:buChar char="•"/>
            </a:pPr>
            <a:r>
              <a:rPr lang="en-GB" sz="3600" dirty="0" smtClean="0">
                <a:solidFill>
                  <a:srgbClr val="0070C0"/>
                </a:solidFill>
              </a:rPr>
              <a:t>Phase 5 till July</a:t>
            </a:r>
          </a:p>
          <a:p>
            <a:pPr>
              <a:buFont typeface="Arial" pitchFamily="34" charset="0"/>
              <a:buChar char="•"/>
            </a:pPr>
            <a:endParaRPr lang="en-GB" sz="3600" dirty="0" smtClean="0">
              <a:solidFill>
                <a:srgbClr val="0070C0"/>
              </a:solidFill>
            </a:endParaRPr>
          </a:p>
          <a:p>
            <a:pPr>
              <a:buFont typeface="Arial" pitchFamily="34" charset="0"/>
              <a:buChar char="•"/>
            </a:pPr>
            <a:r>
              <a:rPr lang="en-GB" sz="3600" dirty="0" smtClean="0">
                <a:solidFill>
                  <a:srgbClr val="0070C0"/>
                </a:solidFill>
              </a:rPr>
              <a:t>Phase 5 in Y2</a:t>
            </a:r>
            <a:endParaRPr lang="en-GB" sz="3600" dirty="0">
              <a:solidFill>
                <a:srgbClr val="0070C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5736" y="1196752"/>
            <a:ext cx="6660232" cy="747464"/>
          </a:xfrm>
        </p:spPr>
        <p:txBody>
          <a:bodyPr>
            <a:noAutofit/>
          </a:bodyPr>
          <a:lstStyle/>
          <a:p>
            <a:pPr algn="ctr"/>
            <a:r>
              <a:rPr lang="en-GB" sz="6000" dirty="0" smtClean="0"/>
              <a:t>Maths</a:t>
            </a:r>
            <a:r>
              <a:rPr lang="en-GB" sz="4000" dirty="0" smtClean="0"/>
              <a:t/>
            </a:r>
            <a:br>
              <a:rPr lang="en-GB" sz="4000" dirty="0" smtClean="0"/>
            </a:br>
            <a:r>
              <a:rPr lang="en-GB" sz="4000" dirty="0" smtClean="0"/>
              <a:t/>
            </a:r>
            <a:br>
              <a:rPr lang="en-GB" sz="4000" dirty="0" smtClean="0"/>
            </a:br>
            <a:endParaRPr lang="en-GB" sz="2800" dirty="0"/>
          </a:p>
        </p:txBody>
      </p:sp>
      <p:pic>
        <p:nvPicPr>
          <p:cNvPr id="4" name="Picture 3" descr="logo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2232248" cy="2664296"/>
          </a:xfrm>
          <a:prstGeom prst="rect">
            <a:avLst/>
          </a:prstGeom>
          <a:noFill/>
        </p:spPr>
      </p:pic>
      <p:sp>
        <p:nvSpPr>
          <p:cNvPr id="7" name="TextBox 6"/>
          <p:cNvSpPr txBox="1"/>
          <p:nvPr/>
        </p:nvSpPr>
        <p:spPr>
          <a:xfrm>
            <a:off x="2699792" y="1225689"/>
            <a:ext cx="5472608" cy="5632311"/>
          </a:xfrm>
          <a:prstGeom prst="rect">
            <a:avLst/>
          </a:prstGeom>
          <a:noFill/>
        </p:spPr>
        <p:txBody>
          <a:bodyPr wrap="square" rtlCol="0">
            <a:spAutoFit/>
          </a:bodyPr>
          <a:lstStyle/>
          <a:p>
            <a:pPr>
              <a:buFont typeface="Arial" pitchFamily="34" charset="0"/>
              <a:buChar char="•"/>
            </a:pPr>
            <a:r>
              <a:rPr lang="en-GB" sz="3000" dirty="0" smtClean="0">
                <a:solidFill>
                  <a:srgbClr val="0070C0"/>
                </a:solidFill>
              </a:rPr>
              <a:t>Focus in the Provision</a:t>
            </a:r>
          </a:p>
          <a:p>
            <a:pPr>
              <a:buFont typeface="Arial" pitchFamily="34" charset="0"/>
              <a:buChar char="•"/>
            </a:pPr>
            <a:endParaRPr lang="en-GB" sz="3000" dirty="0" smtClean="0">
              <a:solidFill>
                <a:srgbClr val="0070C0"/>
              </a:solidFill>
            </a:endParaRPr>
          </a:p>
          <a:p>
            <a:pPr>
              <a:buFont typeface="Arial" pitchFamily="34" charset="0"/>
              <a:buChar char="•"/>
            </a:pPr>
            <a:r>
              <a:rPr lang="en-GB" sz="3000" dirty="0" smtClean="0">
                <a:solidFill>
                  <a:srgbClr val="0070C0"/>
                </a:solidFill>
              </a:rPr>
              <a:t>Progressive across the year building on understanding and skills.</a:t>
            </a:r>
          </a:p>
          <a:p>
            <a:pPr>
              <a:buFont typeface="Arial" pitchFamily="34" charset="0"/>
              <a:buChar char="•"/>
            </a:pPr>
            <a:endParaRPr lang="en-GB" sz="3000" dirty="0" smtClean="0">
              <a:solidFill>
                <a:srgbClr val="0070C0"/>
              </a:solidFill>
            </a:endParaRPr>
          </a:p>
          <a:p>
            <a:pPr>
              <a:buFont typeface="Arial" pitchFamily="34" charset="0"/>
              <a:buChar char="•"/>
            </a:pPr>
            <a:r>
              <a:rPr lang="en-GB" sz="3000" dirty="0" smtClean="0">
                <a:solidFill>
                  <a:srgbClr val="0070C0"/>
                </a:solidFill>
              </a:rPr>
              <a:t>Fluency, problem solving and reasoning</a:t>
            </a:r>
          </a:p>
          <a:p>
            <a:endParaRPr lang="en-GB" sz="3000" dirty="0" smtClean="0">
              <a:solidFill>
                <a:srgbClr val="0070C0"/>
              </a:solidFill>
            </a:endParaRPr>
          </a:p>
          <a:p>
            <a:pPr>
              <a:buFont typeface="Arial" pitchFamily="34" charset="0"/>
              <a:buChar char="•"/>
            </a:pPr>
            <a:r>
              <a:rPr lang="en-GB" sz="3000" dirty="0" smtClean="0">
                <a:solidFill>
                  <a:srgbClr val="0070C0"/>
                </a:solidFill>
              </a:rPr>
              <a:t> The term ‘mastery’</a:t>
            </a:r>
          </a:p>
          <a:p>
            <a:endParaRPr lang="en-GB" sz="3000" dirty="0" smtClean="0">
              <a:solidFill>
                <a:srgbClr val="0070C0"/>
              </a:solidFill>
            </a:endParaRPr>
          </a:p>
          <a:p>
            <a:pPr>
              <a:buFont typeface="Arial" pitchFamily="34" charset="0"/>
              <a:buChar char="•"/>
            </a:pPr>
            <a:r>
              <a:rPr lang="en-GB" sz="3000" dirty="0" smtClean="0">
                <a:solidFill>
                  <a:srgbClr val="0070C0"/>
                </a:solidFill>
              </a:rPr>
              <a:t>Concrete, Pictorial and Abstract</a:t>
            </a:r>
            <a:endParaRPr lang="en-GB" sz="3000" dirty="0">
              <a:solidFill>
                <a:srgbClr val="0070C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3284984"/>
            <a:ext cx="6660232" cy="819472"/>
          </a:xfrm>
        </p:spPr>
        <p:txBody>
          <a:bodyPr>
            <a:noAutofit/>
          </a:bodyPr>
          <a:lstStyle/>
          <a:p>
            <a:pPr algn="ctr"/>
            <a:r>
              <a:rPr lang="en-GB" sz="6000" dirty="0" smtClean="0"/>
              <a:t>Finger Writing (Physical Development) &amp; Handwriting</a:t>
            </a:r>
            <a:endParaRPr lang="en-GB" sz="6000" dirty="0"/>
          </a:p>
        </p:txBody>
      </p:sp>
      <p:pic>
        <p:nvPicPr>
          <p:cNvPr id="4" name="Picture 3" descr="logo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2232248" cy="2664296"/>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1340768"/>
            <a:ext cx="6660232" cy="747464"/>
          </a:xfrm>
        </p:spPr>
        <p:txBody>
          <a:bodyPr>
            <a:noAutofit/>
          </a:bodyPr>
          <a:lstStyle/>
          <a:p>
            <a:pPr algn="ctr"/>
            <a:r>
              <a:rPr lang="en-GB" sz="6000" dirty="0" smtClean="0"/>
              <a:t>Praise and Rewards</a:t>
            </a:r>
            <a:r>
              <a:rPr lang="en-GB" sz="4000" dirty="0" smtClean="0"/>
              <a:t/>
            </a:r>
            <a:br>
              <a:rPr lang="en-GB" sz="4000" dirty="0" smtClean="0"/>
            </a:br>
            <a:r>
              <a:rPr lang="en-GB" sz="4000" dirty="0" smtClean="0"/>
              <a:t/>
            </a:r>
            <a:br>
              <a:rPr lang="en-GB" sz="4000" dirty="0" smtClean="0"/>
            </a:br>
            <a:endParaRPr lang="en-GB" sz="2800" dirty="0"/>
          </a:p>
        </p:txBody>
      </p:sp>
      <p:pic>
        <p:nvPicPr>
          <p:cNvPr id="4" name="Picture 3" descr="logo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2232248" cy="2664296"/>
          </a:xfrm>
          <a:prstGeom prst="rect">
            <a:avLst/>
          </a:prstGeom>
          <a:noFill/>
        </p:spPr>
      </p:pic>
      <p:sp>
        <p:nvSpPr>
          <p:cNvPr id="7" name="TextBox 6"/>
          <p:cNvSpPr txBox="1"/>
          <p:nvPr/>
        </p:nvSpPr>
        <p:spPr>
          <a:xfrm>
            <a:off x="4860032" y="1628800"/>
            <a:ext cx="4139952" cy="3970318"/>
          </a:xfrm>
          <a:prstGeom prst="rect">
            <a:avLst/>
          </a:prstGeom>
          <a:noFill/>
        </p:spPr>
        <p:txBody>
          <a:bodyPr wrap="square" rtlCol="0">
            <a:spAutoFit/>
          </a:bodyPr>
          <a:lstStyle/>
          <a:p>
            <a:r>
              <a:rPr lang="en-GB" sz="2800" dirty="0" smtClean="0">
                <a:solidFill>
                  <a:srgbClr val="0070C0"/>
                </a:solidFill>
              </a:rPr>
              <a:t>- The Minions</a:t>
            </a:r>
          </a:p>
          <a:p>
            <a:endParaRPr lang="en-GB" sz="2800" dirty="0" smtClean="0">
              <a:solidFill>
                <a:srgbClr val="0070C0"/>
              </a:solidFill>
            </a:endParaRPr>
          </a:p>
          <a:p>
            <a:pPr>
              <a:buFontTx/>
              <a:buChar char="-"/>
            </a:pPr>
            <a:r>
              <a:rPr lang="en-GB" sz="2800" dirty="0">
                <a:solidFill>
                  <a:srgbClr val="0070C0"/>
                </a:solidFill>
              </a:rPr>
              <a:t> </a:t>
            </a:r>
            <a:r>
              <a:rPr lang="en-GB" sz="2800" dirty="0" smtClean="0">
                <a:solidFill>
                  <a:srgbClr val="0070C0"/>
                </a:solidFill>
              </a:rPr>
              <a:t>Shakespeare</a:t>
            </a:r>
          </a:p>
          <a:p>
            <a:endParaRPr lang="en-GB" sz="2800" dirty="0" smtClean="0">
              <a:solidFill>
                <a:srgbClr val="0070C0"/>
              </a:solidFill>
            </a:endParaRPr>
          </a:p>
          <a:p>
            <a:pPr>
              <a:buFontTx/>
              <a:buChar char="-"/>
            </a:pPr>
            <a:r>
              <a:rPr lang="en-GB" sz="2800" dirty="0">
                <a:solidFill>
                  <a:srgbClr val="0070C0"/>
                </a:solidFill>
              </a:rPr>
              <a:t> </a:t>
            </a:r>
            <a:r>
              <a:rPr lang="en-GB" sz="2800" dirty="0" smtClean="0">
                <a:solidFill>
                  <a:srgbClr val="0070C0"/>
                </a:solidFill>
              </a:rPr>
              <a:t>Achievement assembly certificates</a:t>
            </a:r>
          </a:p>
          <a:p>
            <a:pPr>
              <a:buFontTx/>
              <a:buChar char="-"/>
            </a:pPr>
            <a:endParaRPr lang="en-GB" sz="2800" dirty="0">
              <a:solidFill>
                <a:srgbClr val="0070C0"/>
              </a:solidFill>
            </a:endParaRPr>
          </a:p>
          <a:p>
            <a:pPr>
              <a:buFontTx/>
              <a:buChar char="-"/>
            </a:pPr>
            <a:r>
              <a:rPr lang="en-GB" sz="2800" dirty="0" smtClean="0">
                <a:solidFill>
                  <a:srgbClr val="0070C0"/>
                </a:solidFill>
              </a:rPr>
              <a:t>Values board</a:t>
            </a:r>
          </a:p>
          <a:p>
            <a:pPr>
              <a:buFontTx/>
              <a:buChar char="-"/>
            </a:pPr>
            <a:endParaRPr lang="en-GB" sz="2800" dirty="0" smtClean="0">
              <a:solidFill>
                <a:srgbClr val="0070C0"/>
              </a:solidFill>
            </a:endParaRPr>
          </a:p>
        </p:txBody>
      </p:sp>
      <p:pic>
        <p:nvPicPr>
          <p:cNvPr id="24578" name="Picture 2" descr="http://vignette3.wikia.nocookie.net/despicableme/images/1/1d/Kevin_minions.png/revision/latest?cb=20150902005754"/>
          <p:cNvPicPr>
            <a:picLocks noChangeAspect="1" noChangeArrowheads="1"/>
          </p:cNvPicPr>
          <p:nvPr/>
        </p:nvPicPr>
        <p:blipFill>
          <a:blip r:embed="rId3" cstate="print"/>
          <a:srcRect/>
          <a:stretch>
            <a:fillRect/>
          </a:stretch>
        </p:blipFill>
        <p:spPr bwMode="auto">
          <a:xfrm>
            <a:off x="2555776" y="836712"/>
            <a:ext cx="1838325" cy="3371851"/>
          </a:xfrm>
          <a:prstGeom prst="rect">
            <a:avLst/>
          </a:prstGeom>
          <a:noFill/>
        </p:spPr>
      </p:pic>
      <p:pic>
        <p:nvPicPr>
          <p:cNvPr id="24580" name="Picture 4" descr="http://vignette3.wikia.nocookie.net/mycun-the-movie/images/c/c0/Bob.jpeg/revision/latest?cb=20160110034246"/>
          <p:cNvPicPr>
            <a:picLocks noChangeAspect="1" noChangeArrowheads="1"/>
          </p:cNvPicPr>
          <p:nvPr/>
        </p:nvPicPr>
        <p:blipFill>
          <a:blip r:embed="rId4" cstate="print"/>
          <a:srcRect/>
          <a:stretch>
            <a:fillRect/>
          </a:stretch>
        </p:blipFill>
        <p:spPr bwMode="auto">
          <a:xfrm>
            <a:off x="1979712" y="4005064"/>
            <a:ext cx="2843808" cy="2429767"/>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5157192"/>
            <a:ext cx="7092280" cy="747464"/>
          </a:xfrm>
        </p:spPr>
        <p:txBody>
          <a:bodyPr>
            <a:noAutofit/>
          </a:bodyPr>
          <a:lstStyle/>
          <a:p>
            <a:pPr algn="ctr"/>
            <a:r>
              <a:rPr lang="en-GB" sz="6000" dirty="0" smtClean="0"/>
              <a:t/>
            </a:r>
            <a:br>
              <a:rPr lang="en-GB" sz="6000" dirty="0" smtClean="0"/>
            </a:br>
            <a:r>
              <a:rPr lang="en-GB" sz="6000" dirty="0" smtClean="0"/>
              <a:t/>
            </a:r>
            <a:br>
              <a:rPr lang="en-GB" sz="6000" dirty="0" smtClean="0"/>
            </a:br>
            <a:r>
              <a:rPr lang="en-GB" sz="6000" dirty="0" smtClean="0"/>
              <a:t/>
            </a:r>
            <a:br>
              <a:rPr lang="en-GB" sz="6000" dirty="0" smtClean="0"/>
            </a:br>
            <a:r>
              <a:rPr lang="en-GB" sz="6000" dirty="0" smtClean="0"/>
              <a:t/>
            </a:r>
            <a:br>
              <a:rPr lang="en-GB" sz="6000" dirty="0" smtClean="0"/>
            </a:br>
            <a:r>
              <a:rPr lang="en-GB" sz="6000" dirty="0" smtClean="0"/>
              <a:t/>
            </a:r>
            <a:br>
              <a:rPr lang="en-GB" sz="6000" dirty="0" smtClean="0"/>
            </a:br>
            <a:r>
              <a:rPr lang="en-GB" sz="4000" dirty="0" smtClean="0"/>
              <a:t/>
            </a:r>
            <a:br>
              <a:rPr lang="en-GB" sz="4000" dirty="0" smtClean="0"/>
            </a:br>
            <a:r>
              <a:rPr lang="en-GB" sz="4000" dirty="0" smtClean="0"/>
              <a:t/>
            </a:r>
            <a:br>
              <a:rPr lang="en-GB" sz="4000" dirty="0" smtClean="0"/>
            </a:br>
            <a:r>
              <a:rPr lang="en-GB" sz="4000" dirty="0" smtClean="0"/>
              <a:t/>
            </a:r>
            <a:br>
              <a:rPr lang="en-GB" sz="4000" dirty="0" smtClean="0"/>
            </a:br>
            <a:r>
              <a:rPr lang="en-GB" sz="4000" dirty="0" smtClean="0"/>
              <a:t> </a:t>
            </a:r>
            <a:r>
              <a:rPr lang="en-GB" sz="5000" dirty="0" smtClean="0"/>
              <a:t>PE –Tuesday morning and Wednesday</a:t>
            </a:r>
            <a:br>
              <a:rPr lang="en-GB" sz="5000" dirty="0" smtClean="0"/>
            </a:br>
            <a:r>
              <a:rPr lang="en-GB" sz="5000" dirty="0" smtClean="0"/>
              <a:t>afternoons </a:t>
            </a:r>
            <a:r>
              <a:rPr lang="en-GB" sz="4000" dirty="0" smtClean="0"/>
              <a:t/>
            </a:r>
            <a:br>
              <a:rPr lang="en-GB" sz="4000" dirty="0" smtClean="0"/>
            </a:br>
            <a:endParaRPr lang="en-GB" sz="2800" dirty="0"/>
          </a:p>
        </p:txBody>
      </p:sp>
      <p:pic>
        <p:nvPicPr>
          <p:cNvPr id="4" name="Picture 3" descr="logo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2232248" cy="2664296"/>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692696"/>
            <a:ext cx="7498080" cy="1143000"/>
          </a:xfrm>
        </p:spPr>
        <p:txBody>
          <a:bodyPr>
            <a:normAutofit/>
          </a:bodyPr>
          <a:lstStyle/>
          <a:p>
            <a:pPr algn="ctr"/>
            <a:r>
              <a:rPr lang="en-GB" sz="6000" dirty="0" smtClean="0"/>
              <a:t>Homework</a:t>
            </a:r>
            <a:endParaRPr lang="en-GB" sz="6000" dirty="0"/>
          </a:p>
        </p:txBody>
      </p:sp>
      <p:sp>
        <p:nvSpPr>
          <p:cNvPr id="3" name="Content Placeholder 2"/>
          <p:cNvSpPr>
            <a:spLocks noGrp="1"/>
          </p:cNvSpPr>
          <p:nvPr>
            <p:ph idx="1"/>
          </p:nvPr>
        </p:nvSpPr>
        <p:spPr>
          <a:xfrm>
            <a:off x="1475656" y="1340768"/>
            <a:ext cx="7498080" cy="4800600"/>
          </a:xfrm>
        </p:spPr>
        <p:txBody>
          <a:bodyPr/>
          <a:lstStyle/>
          <a:p>
            <a:r>
              <a:rPr lang="en-GB" dirty="0" smtClean="0"/>
              <a:t>H</a:t>
            </a:r>
          </a:p>
          <a:p>
            <a:endParaRPr lang="en-GB" dirty="0" smtClean="0"/>
          </a:p>
          <a:p>
            <a:endParaRPr lang="en-GB" dirty="0" smtClean="0"/>
          </a:p>
          <a:p>
            <a:pPr algn="ctr"/>
            <a:r>
              <a:rPr lang="en-GB" dirty="0" smtClean="0">
                <a:solidFill>
                  <a:srgbClr val="002060"/>
                </a:solidFill>
              </a:rPr>
              <a:t>Homework will be given out on a Monday</a:t>
            </a:r>
          </a:p>
          <a:p>
            <a:pPr algn="ctr"/>
            <a:r>
              <a:rPr lang="en-GB" dirty="0" smtClean="0">
                <a:solidFill>
                  <a:srgbClr val="002060"/>
                </a:solidFill>
              </a:rPr>
              <a:t>Very practical activity</a:t>
            </a:r>
          </a:p>
          <a:p>
            <a:pPr algn="ctr"/>
            <a:r>
              <a:rPr lang="en-GB" dirty="0" smtClean="0">
                <a:solidFill>
                  <a:srgbClr val="002060"/>
                </a:solidFill>
              </a:rPr>
              <a:t>Learning Story to be sent in by Friday- please ensure this is sent in as evidence</a:t>
            </a:r>
          </a:p>
        </p:txBody>
      </p:sp>
      <p:pic>
        <p:nvPicPr>
          <p:cNvPr id="4" name="Picture 3" descr="logo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88640"/>
            <a:ext cx="2232248" cy="2664296"/>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2232248" cy="2664296"/>
          </a:xfrm>
          <a:prstGeom prst="rect">
            <a:avLst/>
          </a:prstGeom>
          <a:noFill/>
        </p:spPr>
      </p:pic>
      <p:sp>
        <p:nvSpPr>
          <p:cNvPr id="5" name="Title 4"/>
          <p:cNvSpPr>
            <a:spLocks noGrp="1"/>
          </p:cNvSpPr>
          <p:nvPr>
            <p:ph type="ctrTitle"/>
          </p:nvPr>
        </p:nvSpPr>
        <p:spPr>
          <a:xfrm>
            <a:off x="2483768" y="908720"/>
            <a:ext cx="6372200" cy="1472184"/>
          </a:xfrm>
        </p:spPr>
        <p:txBody>
          <a:bodyPr>
            <a:noAutofit/>
          </a:bodyPr>
          <a:lstStyle/>
          <a:p>
            <a:pPr algn="ctr"/>
            <a:r>
              <a:rPr lang="en-GB" sz="6000" dirty="0" smtClean="0"/>
              <a:t>Uniform/PE Kits</a:t>
            </a:r>
            <a:endParaRPr lang="en-GB" sz="6000" dirty="0"/>
          </a:p>
        </p:txBody>
      </p:sp>
      <p:sp>
        <p:nvSpPr>
          <p:cNvPr id="6" name="Title 4"/>
          <p:cNvSpPr txBox="1">
            <a:spLocks/>
          </p:cNvSpPr>
          <p:nvPr/>
        </p:nvSpPr>
        <p:spPr>
          <a:xfrm>
            <a:off x="2411760" y="2924944"/>
            <a:ext cx="6372200" cy="1472184"/>
          </a:xfrm>
          <a:prstGeom prst="rect">
            <a:avLst/>
          </a:prstGeom>
        </p:spPr>
        <p:txBody>
          <a:bodyPr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6000" b="0" i="0" u="none" strike="noStrike" kern="1200" cap="none" spc="0" normalizeH="0" baseline="0" noProof="0" dirty="0" err="1"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Wellies</a:t>
            </a:r>
            <a:endParaRPr kumimoji="0" lang="en-GB" sz="60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2232248" cy="2664296"/>
          </a:xfrm>
          <a:prstGeom prst="rect">
            <a:avLst/>
          </a:prstGeom>
          <a:noFill/>
        </p:spPr>
      </p:pic>
      <p:sp>
        <p:nvSpPr>
          <p:cNvPr id="5" name="Title 4"/>
          <p:cNvSpPr>
            <a:spLocks noGrp="1"/>
          </p:cNvSpPr>
          <p:nvPr>
            <p:ph type="ctrTitle"/>
          </p:nvPr>
        </p:nvSpPr>
        <p:spPr>
          <a:xfrm>
            <a:off x="2411760" y="0"/>
            <a:ext cx="6372200" cy="1472184"/>
          </a:xfrm>
        </p:spPr>
        <p:txBody>
          <a:bodyPr>
            <a:normAutofit/>
          </a:bodyPr>
          <a:lstStyle/>
          <a:p>
            <a:pPr algn="ctr"/>
            <a:r>
              <a:rPr lang="en-GB" sz="6000" dirty="0" smtClean="0"/>
              <a:t>Dinner Menus</a:t>
            </a:r>
            <a:endParaRPr lang="en-GB" sz="6000" dirty="0"/>
          </a:p>
        </p:txBody>
      </p:sp>
      <p:sp>
        <p:nvSpPr>
          <p:cNvPr id="7" name="TextBox 6"/>
          <p:cNvSpPr txBox="1"/>
          <p:nvPr/>
        </p:nvSpPr>
        <p:spPr>
          <a:xfrm>
            <a:off x="2735288" y="1988840"/>
            <a:ext cx="6408712" cy="3970318"/>
          </a:xfrm>
          <a:prstGeom prst="rect">
            <a:avLst/>
          </a:prstGeom>
          <a:noFill/>
        </p:spPr>
        <p:txBody>
          <a:bodyPr wrap="square" rtlCol="0">
            <a:spAutoFit/>
          </a:bodyPr>
          <a:lstStyle/>
          <a:p>
            <a:r>
              <a:rPr lang="en-GB" sz="2800" dirty="0" smtClean="0">
                <a:solidFill>
                  <a:srgbClr val="0070C0"/>
                </a:solidFill>
              </a:rPr>
              <a:t>- Given out previous week</a:t>
            </a:r>
          </a:p>
          <a:p>
            <a:endParaRPr lang="en-GB" sz="2800" dirty="0">
              <a:solidFill>
                <a:srgbClr val="0070C0"/>
              </a:solidFill>
            </a:endParaRPr>
          </a:p>
          <a:p>
            <a:r>
              <a:rPr lang="en-GB" sz="2800" dirty="0" smtClean="0">
                <a:solidFill>
                  <a:srgbClr val="0070C0"/>
                </a:solidFill>
              </a:rPr>
              <a:t>- Please complete with your child to ensure they are making a choice about their meals</a:t>
            </a:r>
          </a:p>
          <a:p>
            <a:endParaRPr lang="en-GB" sz="2800" dirty="0">
              <a:solidFill>
                <a:srgbClr val="0070C0"/>
              </a:solidFill>
            </a:endParaRPr>
          </a:p>
          <a:p>
            <a:r>
              <a:rPr lang="en-GB" sz="2800" dirty="0" smtClean="0">
                <a:solidFill>
                  <a:srgbClr val="0070C0"/>
                </a:solidFill>
              </a:rPr>
              <a:t>- Please return </a:t>
            </a:r>
            <a:r>
              <a:rPr lang="en-GB" sz="2800" dirty="0" err="1" smtClean="0">
                <a:solidFill>
                  <a:srgbClr val="0070C0"/>
                </a:solidFill>
              </a:rPr>
              <a:t>asap</a:t>
            </a:r>
            <a:endParaRPr lang="en-GB" sz="2800" dirty="0" smtClean="0">
              <a:solidFill>
                <a:srgbClr val="0070C0"/>
              </a:solidFill>
            </a:endParaRPr>
          </a:p>
          <a:p>
            <a:endParaRPr lang="en-GB" sz="2800" dirty="0">
              <a:solidFill>
                <a:srgbClr val="0070C0"/>
              </a:solidFill>
            </a:endParaRPr>
          </a:p>
          <a:p>
            <a:r>
              <a:rPr lang="en-GB" sz="2800" dirty="0" smtClean="0">
                <a:solidFill>
                  <a:srgbClr val="0070C0"/>
                </a:solidFill>
              </a:rPr>
              <a:t>Thank you</a:t>
            </a:r>
            <a:endParaRPr lang="en-GB" sz="2800" dirty="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endParaRPr lang="en-US" altLang="en-US" smtClean="0"/>
          </a:p>
        </p:txBody>
      </p:sp>
      <p:sp>
        <p:nvSpPr>
          <p:cNvPr id="9219" name="Content Placeholder 2"/>
          <p:cNvSpPr>
            <a:spLocks noGrp="1"/>
          </p:cNvSpPr>
          <p:nvPr>
            <p:ph idx="1"/>
          </p:nvPr>
        </p:nvSpPr>
        <p:spPr/>
        <p:txBody>
          <a:bodyPr/>
          <a:lstStyle/>
          <a:p>
            <a:r>
              <a:rPr lang="en-GB" altLang="en-US" sz="4400" b="1" smtClean="0">
                <a:latin typeface="Bradley Hand ITC" pitchFamily="66" charset="0"/>
              </a:rPr>
              <a:t>At Holy Family School we will provide a secure and happy environment in which we will :-</a:t>
            </a:r>
            <a:endParaRPr lang="en-GB" altLang="en-US" sz="4400" smtClean="0"/>
          </a:p>
        </p:txBody>
      </p:sp>
    </p:spTree>
    <p:extLst>
      <p:ext uri="{BB962C8B-B14F-4D97-AF65-F5344CB8AC3E}">
        <p14:creationId xmlns:p14="http://schemas.microsoft.com/office/powerpoint/2010/main" val="24219973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2232248" cy="2664296"/>
          </a:xfrm>
          <a:prstGeom prst="rect">
            <a:avLst/>
          </a:prstGeom>
          <a:noFill/>
        </p:spPr>
      </p:pic>
      <p:sp>
        <p:nvSpPr>
          <p:cNvPr id="5" name="Title 4"/>
          <p:cNvSpPr>
            <a:spLocks noGrp="1"/>
          </p:cNvSpPr>
          <p:nvPr>
            <p:ph type="ctrTitle"/>
          </p:nvPr>
        </p:nvSpPr>
        <p:spPr>
          <a:xfrm>
            <a:off x="2411760" y="476672"/>
            <a:ext cx="6372200" cy="1472184"/>
          </a:xfrm>
        </p:spPr>
        <p:txBody>
          <a:bodyPr>
            <a:noAutofit/>
          </a:bodyPr>
          <a:lstStyle/>
          <a:p>
            <a:pPr algn="ctr"/>
            <a:r>
              <a:rPr lang="en-GB" sz="6000" dirty="0" smtClean="0"/>
              <a:t>Documenting learning</a:t>
            </a:r>
            <a:endParaRPr lang="en-GB" sz="6000" dirty="0"/>
          </a:p>
        </p:txBody>
      </p:sp>
      <p:sp>
        <p:nvSpPr>
          <p:cNvPr id="7" name="TextBox 6"/>
          <p:cNvSpPr txBox="1"/>
          <p:nvPr/>
        </p:nvSpPr>
        <p:spPr>
          <a:xfrm>
            <a:off x="2483768" y="2348880"/>
            <a:ext cx="6660232" cy="2677656"/>
          </a:xfrm>
          <a:prstGeom prst="rect">
            <a:avLst/>
          </a:prstGeom>
          <a:noFill/>
        </p:spPr>
        <p:txBody>
          <a:bodyPr wrap="square" rtlCol="0">
            <a:spAutoFit/>
          </a:bodyPr>
          <a:lstStyle/>
          <a:p>
            <a:pPr>
              <a:buFont typeface="Arial" pitchFamily="34" charset="0"/>
              <a:buChar char="•"/>
            </a:pPr>
            <a:r>
              <a:rPr lang="en-GB" sz="2800" dirty="0">
                <a:solidFill>
                  <a:srgbClr val="0070C0"/>
                </a:solidFill>
              </a:rPr>
              <a:t> </a:t>
            </a:r>
            <a:r>
              <a:rPr lang="en-GB" sz="2800" dirty="0" smtClean="0">
                <a:solidFill>
                  <a:srgbClr val="0070C0"/>
                </a:solidFill>
              </a:rPr>
              <a:t>Tapestry</a:t>
            </a:r>
          </a:p>
          <a:p>
            <a:endParaRPr lang="en-GB" sz="2800" dirty="0" smtClean="0">
              <a:solidFill>
                <a:srgbClr val="0070C0"/>
              </a:solidFill>
            </a:endParaRPr>
          </a:p>
          <a:p>
            <a:pPr>
              <a:buFont typeface="Arial" pitchFamily="34" charset="0"/>
              <a:buChar char="•"/>
            </a:pPr>
            <a:r>
              <a:rPr lang="en-GB" sz="2800" dirty="0" smtClean="0">
                <a:solidFill>
                  <a:srgbClr val="0070C0"/>
                </a:solidFill>
              </a:rPr>
              <a:t> Observations parent shared every two weeks!</a:t>
            </a:r>
          </a:p>
          <a:p>
            <a:pPr>
              <a:buFontTx/>
              <a:buChar char="-"/>
            </a:pPr>
            <a:endParaRPr lang="en-GB" sz="2800" dirty="0">
              <a:solidFill>
                <a:srgbClr val="0070C0"/>
              </a:solidFill>
            </a:endParaRPr>
          </a:p>
          <a:p>
            <a:endParaRPr lang="en-GB" sz="2800" dirty="0">
              <a:solidFill>
                <a:srgbClr val="0070C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2232248" cy="2664296"/>
          </a:xfrm>
          <a:prstGeom prst="rect">
            <a:avLst/>
          </a:prstGeom>
          <a:noFill/>
        </p:spPr>
      </p:pic>
      <p:sp>
        <p:nvSpPr>
          <p:cNvPr id="5" name="Title 4"/>
          <p:cNvSpPr>
            <a:spLocks noGrp="1"/>
          </p:cNvSpPr>
          <p:nvPr>
            <p:ph type="ctrTitle"/>
          </p:nvPr>
        </p:nvSpPr>
        <p:spPr>
          <a:xfrm>
            <a:off x="2411760" y="1700808"/>
            <a:ext cx="6372200" cy="1472184"/>
          </a:xfrm>
        </p:spPr>
        <p:txBody>
          <a:bodyPr>
            <a:noAutofit/>
          </a:bodyPr>
          <a:lstStyle/>
          <a:p>
            <a:pPr algn="ctr"/>
            <a:r>
              <a:rPr lang="en-GB" sz="6000" dirty="0" smtClean="0"/>
              <a:t>Questions</a:t>
            </a:r>
            <a:endParaRPr lang="en-GB" sz="6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a:spLocks noGrp="1"/>
          </p:cNvSpPr>
          <p:nvPr>
            <p:ph type="ctrTitle"/>
          </p:nvPr>
        </p:nvSpPr>
        <p:spPr>
          <a:xfrm>
            <a:off x="2195736" y="3356992"/>
            <a:ext cx="6372200" cy="1472184"/>
          </a:xfrm>
        </p:spPr>
        <p:txBody>
          <a:bodyPr>
            <a:noAutofit/>
          </a:bodyPr>
          <a:lstStyle/>
          <a:p>
            <a:pPr algn="ctr"/>
            <a:r>
              <a:rPr lang="en-GB" sz="7200" dirty="0" smtClean="0"/>
              <a:t>Thank you for coming! </a:t>
            </a:r>
            <a:r>
              <a:rPr lang="en-GB" sz="7200" dirty="0" smtClean="0">
                <a:sym typeface="Wingdings" pitchFamily="2" charset="2"/>
              </a:rPr>
              <a:t></a:t>
            </a:r>
            <a:br>
              <a:rPr lang="en-GB" sz="7200" dirty="0" smtClean="0">
                <a:sym typeface="Wingdings" pitchFamily="2" charset="2"/>
              </a:rPr>
            </a:br>
            <a:r>
              <a:rPr lang="en-GB" sz="7200" dirty="0" smtClean="0">
                <a:sym typeface="Wingdings" pitchFamily="2" charset="2"/>
              </a:rPr>
              <a:t>x</a:t>
            </a:r>
            <a:endParaRPr lang="en-GB" sz="7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23850" y="476250"/>
            <a:ext cx="8229600" cy="1143000"/>
          </a:xfrm>
        </p:spPr>
        <p:txBody>
          <a:bodyPr>
            <a:normAutofit fontScale="90000"/>
          </a:bodyPr>
          <a:lstStyle/>
          <a:p>
            <a:pPr eaLnBrk="1" hangingPunct="1"/>
            <a:r>
              <a:rPr lang="en-GB" altLang="en-US" sz="4000" b="1" smtClean="0">
                <a:latin typeface="Bradley Hand ITC" pitchFamily="66" charset="0"/>
              </a:rPr>
              <a:t>Pray together</a:t>
            </a:r>
            <a:r>
              <a:rPr lang="en-GB" altLang="en-US" sz="3600" b="1" smtClean="0">
                <a:latin typeface="Bradley Hand ITC" pitchFamily="66" charset="0"/>
              </a:rPr>
              <a:t>:</a:t>
            </a:r>
            <a:r>
              <a:rPr lang="en-GB" altLang="en-US" sz="3600" smtClean="0">
                <a:latin typeface="Bradley Hand ITC" pitchFamily="66" charset="0"/>
              </a:rPr>
              <a:t/>
            </a:r>
            <a:br>
              <a:rPr lang="en-GB" altLang="en-US" sz="3600" smtClean="0">
                <a:latin typeface="Bradley Hand ITC" pitchFamily="66" charset="0"/>
              </a:rPr>
            </a:br>
            <a:endParaRPr lang="en-GB" altLang="en-US" sz="3400" b="1" smtClean="0">
              <a:latin typeface="Bradley Hand ITC" pitchFamily="66" charset="0"/>
            </a:endParaRPr>
          </a:p>
        </p:txBody>
      </p:sp>
      <p:sp>
        <p:nvSpPr>
          <p:cNvPr id="10243" name="Rectangle 3"/>
          <p:cNvSpPr>
            <a:spLocks noGrp="1" noChangeArrowheads="1"/>
          </p:cNvSpPr>
          <p:nvPr>
            <p:ph type="body" idx="1"/>
          </p:nvPr>
        </p:nvSpPr>
        <p:spPr>
          <a:xfrm>
            <a:off x="468313" y="1700213"/>
            <a:ext cx="8229600" cy="4459287"/>
          </a:xfrm>
        </p:spPr>
        <p:txBody>
          <a:bodyPr/>
          <a:lstStyle/>
          <a:p>
            <a:pPr eaLnBrk="1" hangingPunct="1">
              <a:lnSpc>
                <a:spcPct val="80000"/>
              </a:lnSpc>
              <a:buFont typeface="Wingdings" pitchFamily="2" charset="2"/>
              <a:buNone/>
            </a:pPr>
            <a:endParaRPr lang="en-GB" altLang="en-US" sz="2400" b="1" smtClean="0">
              <a:latin typeface="Bradley Hand ITC" pitchFamily="66" charset="0"/>
            </a:endParaRPr>
          </a:p>
          <a:p>
            <a:r>
              <a:rPr lang="en-GB" altLang="en-US" sz="2400" b="1" smtClean="0">
                <a:latin typeface="Bradley Hand ITC" pitchFamily="66" charset="0"/>
              </a:rPr>
              <a:t>Through our family and community of faith we strive for all to hear the message of God.</a:t>
            </a:r>
          </a:p>
          <a:p>
            <a:r>
              <a:rPr lang="en-GB" altLang="en-US" sz="2400" b="1" smtClean="0">
                <a:latin typeface="Bradley Hand ITC" pitchFamily="66" charset="0"/>
              </a:rPr>
              <a:t>Through the promotion of the Christian values of love, acceptance and respect for all, we will provide opportunities for all to develop an awareness of God’s presence in themselves and in others. </a:t>
            </a:r>
          </a:p>
          <a:p>
            <a:r>
              <a:rPr lang="en-GB" altLang="en-US" sz="2400" b="1" smtClean="0">
                <a:latin typeface="Bradley Hand ITC" pitchFamily="66" charset="0"/>
              </a:rPr>
              <a:t>Through the teachings and practice of our faith we will provide opportunities to respond to the word of God through collective worship, celebration and quiet reflection.</a:t>
            </a:r>
          </a:p>
        </p:txBody>
      </p:sp>
    </p:spTree>
    <p:extLst>
      <p:ext uri="{BB962C8B-B14F-4D97-AF65-F5344CB8AC3E}">
        <p14:creationId xmlns:p14="http://schemas.microsoft.com/office/powerpoint/2010/main" val="694535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z="4000" b="1" smtClean="0">
                <a:latin typeface="Bradley Hand ITC" pitchFamily="66" charset="0"/>
              </a:rPr>
              <a:t>Play together: </a:t>
            </a:r>
            <a:r>
              <a:rPr lang="en-GB" altLang="en-US" sz="2800" smtClean="0">
                <a:latin typeface="Bradley Hand ITC" pitchFamily="66" charset="0"/>
              </a:rPr>
              <a:t/>
            </a:r>
            <a:br>
              <a:rPr lang="en-GB" altLang="en-US" sz="2800" smtClean="0">
                <a:latin typeface="Bradley Hand ITC" pitchFamily="66" charset="0"/>
              </a:rPr>
            </a:br>
            <a:endParaRPr lang="en-GB" altLang="en-US" sz="2600" b="1" smtClean="0">
              <a:latin typeface="Bradley Hand ITC" pitchFamily="66" charset="0"/>
            </a:endParaRPr>
          </a:p>
        </p:txBody>
      </p:sp>
      <p:sp>
        <p:nvSpPr>
          <p:cNvPr id="6147" name="Rectangle 3"/>
          <p:cNvSpPr>
            <a:spLocks noGrp="1" noChangeArrowheads="1"/>
          </p:cNvSpPr>
          <p:nvPr>
            <p:ph type="body" idx="1"/>
          </p:nvPr>
        </p:nvSpPr>
        <p:spPr/>
        <p:txBody>
          <a:bodyPr/>
          <a:lstStyle/>
          <a:p>
            <a:pPr>
              <a:defRPr/>
            </a:pPr>
            <a:r>
              <a:rPr lang="en-GB" sz="2400" b="1" dirty="0" smtClean="0">
                <a:latin typeface="Bradley Hand ITC" panose="03070402050302030203" pitchFamily="66" charset="0"/>
              </a:rPr>
              <a:t>Through the development of excellent relationships in our school community we will strive to ensure all experience mutual respect, acceptance and love.</a:t>
            </a:r>
          </a:p>
          <a:p>
            <a:pPr>
              <a:defRPr/>
            </a:pPr>
            <a:r>
              <a:rPr lang="en-GB" sz="2400" b="1" dirty="0" smtClean="0">
                <a:latin typeface="Bradley Hand ITC" panose="03070402050302030203" pitchFamily="66" charset="0"/>
              </a:rPr>
              <a:t>Through fun filled activities, projects and social events we will provide opportunities to promote community cohesion and togetherness.</a:t>
            </a:r>
          </a:p>
          <a:p>
            <a:pPr>
              <a:defRPr/>
            </a:pPr>
            <a:r>
              <a:rPr lang="en-GB" sz="2400" b="1" dirty="0" smtClean="0">
                <a:latin typeface="Bradley Hand ITC" panose="03070402050302030203" pitchFamily="66" charset="0"/>
              </a:rPr>
              <a:t>Through our creative curriculum we will strive for all to seek excellence and experience enjoyment</a:t>
            </a:r>
            <a:r>
              <a:rPr lang="en-GB" sz="2400" dirty="0" smtClean="0">
                <a:latin typeface="Bradley Hand ITC" panose="03070402050302030203" pitchFamily="66" charset="0"/>
              </a:rPr>
              <a:t>.</a:t>
            </a:r>
          </a:p>
          <a:p>
            <a:pPr marL="0" indent="0">
              <a:buFont typeface="Wingdings" pitchFamily="2" charset="2"/>
              <a:buNone/>
              <a:defRPr/>
            </a:pPr>
            <a:endParaRPr lang="en-GB" sz="2400" dirty="0" smtClean="0">
              <a:latin typeface="Bradley Hand ITC" panose="03070402050302030203" pitchFamily="66" charset="0"/>
            </a:endParaRPr>
          </a:p>
          <a:p>
            <a:pPr marL="0" indent="0">
              <a:buFont typeface="Wingdings" pitchFamily="2" charset="2"/>
              <a:buNone/>
              <a:defRPr/>
            </a:pPr>
            <a:endParaRPr lang="en-GB" sz="2400" dirty="0" smtClean="0">
              <a:latin typeface="Bradley Hand ITC" panose="03070402050302030203" pitchFamily="66" charset="0"/>
            </a:endParaRPr>
          </a:p>
        </p:txBody>
      </p:sp>
    </p:spTree>
    <p:extLst>
      <p:ext uri="{BB962C8B-B14F-4D97-AF65-F5344CB8AC3E}">
        <p14:creationId xmlns:p14="http://schemas.microsoft.com/office/powerpoint/2010/main" val="2769738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GB" altLang="en-US" sz="4000" b="1" smtClean="0">
                <a:latin typeface="Bradley Hand ITC" pitchFamily="66" charset="0"/>
              </a:rPr>
              <a:t>Learn together:</a:t>
            </a:r>
            <a:r>
              <a:rPr lang="en-GB" altLang="en-US" sz="4000" smtClean="0">
                <a:latin typeface="Bradley Hand ITC" pitchFamily="66" charset="0"/>
              </a:rPr>
              <a:t/>
            </a:r>
            <a:br>
              <a:rPr lang="en-GB" altLang="en-US" sz="4000" smtClean="0">
                <a:latin typeface="Bradley Hand ITC" pitchFamily="66" charset="0"/>
              </a:rPr>
            </a:br>
            <a:endParaRPr lang="en-GB" altLang="en-US" smtClean="0"/>
          </a:p>
        </p:txBody>
      </p:sp>
      <p:sp>
        <p:nvSpPr>
          <p:cNvPr id="12291" name="Content Placeholder 2"/>
          <p:cNvSpPr>
            <a:spLocks noGrp="1"/>
          </p:cNvSpPr>
          <p:nvPr>
            <p:ph idx="1"/>
          </p:nvPr>
        </p:nvSpPr>
        <p:spPr/>
        <p:txBody>
          <a:bodyPr/>
          <a:lstStyle/>
          <a:p>
            <a:r>
              <a:rPr lang="en-GB" altLang="en-US" sz="2400" b="1" smtClean="0">
                <a:latin typeface="Bradley Hand ITC" pitchFamily="66" charset="0"/>
              </a:rPr>
              <a:t>Through the provision of a stimulating, well-balanced, forward thinking, diverse curriculum we will provide opportunities for all to develop an awareness of themselves, others and the world in which we live. </a:t>
            </a:r>
          </a:p>
          <a:p>
            <a:r>
              <a:rPr lang="en-GB" altLang="en-US" sz="2400" b="1" smtClean="0">
                <a:latin typeface="Bradley Hand ITC" pitchFamily="66" charset="0"/>
              </a:rPr>
              <a:t>Through inspirational, innovative, holistic teaching we will seek to create learners who aspire to succeed.</a:t>
            </a:r>
          </a:p>
          <a:p>
            <a:r>
              <a:rPr lang="en-GB" altLang="en-US" sz="2400" b="1" smtClean="0">
                <a:latin typeface="Bradley Hand ITC" pitchFamily="66" charset="0"/>
              </a:rPr>
              <a:t>Through the promotion of learning and equality for all we will strive to create independent, lifelong learners.</a:t>
            </a:r>
          </a:p>
          <a:p>
            <a:endParaRPr lang="en-GB" altLang="en-US" smtClean="0"/>
          </a:p>
        </p:txBody>
      </p:sp>
    </p:spTree>
    <p:extLst>
      <p:ext uri="{BB962C8B-B14F-4D97-AF65-F5344CB8AC3E}">
        <p14:creationId xmlns:p14="http://schemas.microsoft.com/office/powerpoint/2010/main" val="4043796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r>
              <a:rPr lang="en-GB" altLang="en-US" sz="3200" b="1" u="sng" smtClean="0">
                <a:latin typeface="Bradley Hand ITC" pitchFamily="66" charset="0"/>
              </a:rPr>
              <a:t>In fulfilling our Mission Statement we aim to:</a:t>
            </a:r>
            <a:r>
              <a:rPr lang="en-GB" altLang="en-US" sz="4000" u="sng" smtClean="0"/>
              <a:t/>
            </a:r>
            <a:br>
              <a:rPr lang="en-GB" altLang="en-US" sz="4000" u="sng" smtClean="0"/>
            </a:br>
            <a:endParaRPr lang="en-GB" altLang="en-US" smtClean="0"/>
          </a:p>
        </p:txBody>
      </p:sp>
      <p:sp>
        <p:nvSpPr>
          <p:cNvPr id="13315" name="Content Placeholder 2"/>
          <p:cNvSpPr>
            <a:spLocks noGrp="1"/>
          </p:cNvSpPr>
          <p:nvPr>
            <p:ph idx="1"/>
          </p:nvPr>
        </p:nvSpPr>
        <p:spPr/>
        <p:txBody>
          <a:bodyPr/>
          <a:lstStyle/>
          <a:p>
            <a:r>
              <a:rPr lang="en-GB" altLang="en-US" sz="1000" smtClean="0"/>
              <a:t> </a:t>
            </a:r>
            <a:endParaRPr lang="en-GB" altLang="en-US" sz="1000" u="sng" smtClean="0"/>
          </a:p>
          <a:p>
            <a:r>
              <a:rPr lang="en-GB" altLang="en-US" sz="1000" smtClean="0"/>
              <a:t> </a:t>
            </a:r>
            <a:endParaRPr lang="en-GB" altLang="en-US" sz="1000" u="sng" smtClean="0"/>
          </a:p>
          <a:p>
            <a:r>
              <a:rPr lang="en-GB" altLang="en-US" b="1" smtClean="0">
                <a:latin typeface="Bradley Hand ITC" pitchFamily="66" charset="0"/>
              </a:rPr>
              <a:t>Acknowledge our responsibility to support parents in their task of nurturing their children towards human wholeness within a Christian community</a:t>
            </a:r>
            <a:endParaRPr lang="en-GB" altLang="en-US" u="sng" smtClean="0"/>
          </a:p>
          <a:p>
            <a:endParaRPr lang="en-GB" altLang="en-US" smtClean="0"/>
          </a:p>
        </p:txBody>
      </p:sp>
    </p:spTree>
    <p:extLst>
      <p:ext uri="{BB962C8B-B14F-4D97-AF65-F5344CB8AC3E}">
        <p14:creationId xmlns:p14="http://schemas.microsoft.com/office/powerpoint/2010/main" val="2865550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z="2600" b="1" smtClean="0">
                <a:solidFill>
                  <a:schemeClr val="tx1"/>
                </a:solidFill>
                <a:latin typeface="Bradley Hand ITC" pitchFamily="66" charset="0"/>
              </a:rPr>
              <a:t>School:</a:t>
            </a:r>
          </a:p>
        </p:txBody>
      </p:sp>
      <p:sp>
        <p:nvSpPr>
          <p:cNvPr id="14339" name="Rectangle 3"/>
          <p:cNvSpPr>
            <a:spLocks noGrp="1" noChangeArrowheads="1"/>
          </p:cNvSpPr>
          <p:nvPr>
            <p:ph type="body" idx="1"/>
          </p:nvPr>
        </p:nvSpPr>
        <p:spPr>
          <a:xfrm>
            <a:off x="468313" y="1412875"/>
            <a:ext cx="8229600" cy="4530725"/>
          </a:xfrm>
        </p:spPr>
        <p:txBody>
          <a:bodyPr>
            <a:normAutofit lnSpcReduction="10000"/>
          </a:bodyPr>
          <a:lstStyle/>
          <a:p>
            <a:pPr eaLnBrk="1" hangingPunct="1">
              <a:lnSpc>
                <a:spcPct val="80000"/>
              </a:lnSpc>
              <a:buFont typeface="Wingdings" pitchFamily="2" charset="2"/>
              <a:buNone/>
            </a:pPr>
            <a:r>
              <a:rPr lang="en-GB" altLang="en-US" sz="2000" smtClean="0">
                <a:latin typeface="Bradley Hand ITC" pitchFamily="66" charset="0"/>
              </a:rPr>
              <a:t>We will</a:t>
            </a:r>
            <a:r>
              <a:rPr lang="en-GB" altLang="en-US" sz="1800" smtClean="0">
                <a:latin typeface="Bradley Hand ITC" pitchFamily="66" charset="0"/>
              </a:rPr>
              <a:t>:</a:t>
            </a:r>
          </a:p>
          <a:p>
            <a:pPr eaLnBrk="1" hangingPunct="1">
              <a:lnSpc>
                <a:spcPct val="80000"/>
              </a:lnSpc>
            </a:pPr>
            <a:r>
              <a:rPr lang="en-GB" altLang="en-US" sz="2400" b="1" smtClean="0">
                <a:latin typeface="Bradley Hand ITC" pitchFamily="66" charset="0"/>
              </a:rPr>
              <a:t>Provide you with information about your child’s progress and provide you with opportunities to talk to teachers.</a:t>
            </a:r>
          </a:p>
          <a:p>
            <a:pPr eaLnBrk="1" hangingPunct="1">
              <a:lnSpc>
                <a:spcPct val="80000"/>
              </a:lnSpc>
            </a:pPr>
            <a:r>
              <a:rPr lang="en-GB" altLang="en-US" sz="2400" b="1" smtClean="0">
                <a:latin typeface="Bradley Hand ITC" pitchFamily="66" charset="0"/>
              </a:rPr>
              <a:t>Keep you well informed about school policies and activities through regular letters and newsletters.</a:t>
            </a:r>
          </a:p>
          <a:p>
            <a:pPr eaLnBrk="1" hangingPunct="1">
              <a:lnSpc>
                <a:spcPct val="80000"/>
              </a:lnSpc>
            </a:pPr>
            <a:r>
              <a:rPr lang="en-GB" altLang="en-US" sz="2400" b="1" smtClean="0">
                <a:latin typeface="Bradley Hand ITC" pitchFamily="66" charset="0"/>
              </a:rPr>
              <a:t>Set, mark and monitor homework suitable to your child’s needs.</a:t>
            </a:r>
          </a:p>
          <a:p>
            <a:pPr eaLnBrk="1" hangingPunct="1">
              <a:lnSpc>
                <a:spcPct val="80000"/>
              </a:lnSpc>
            </a:pPr>
            <a:r>
              <a:rPr lang="en-GB" altLang="en-US" sz="2400" b="1" smtClean="0">
                <a:latin typeface="Bradley Hand ITC" pitchFamily="66" charset="0"/>
              </a:rPr>
              <a:t>Send home an annual report of your child’s progress.</a:t>
            </a:r>
          </a:p>
          <a:p>
            <a:pPr eaLnBrk="1" hangingPunct="1">
              <a:lnSpc>
                <a:spcPct val="80000"/>
              </a:lnSpc>
            </a:pPr>
            <a:r>
              <a:rPr lang="en-GB" altLang="en-US" sz="2400" b="1" smtClean="0">
                <a:latin typeface="Bradley Hand ITC" pitchFamily="66" charset="0"/>
              </a:rPr>
              <a:t>Contact you if there is a problem with your child’s punctuality or attendance.</a:t>
            </a:r>
          </a:p>
          <a:p>
            <a:pPr eaLnBrk="1" hangingPunct="1">
              <a:lnSpc>
                <a:spcPct val="80000"/>
              </a:lnSpc>
            </a:pPr>
            <a:r>
              <a:rPr lang="en-GB" altLang="en-US" sz="2400" b="1" smtClean="0">
                <a:latin typeface="Bradley Hand ITC" pitchFamily="66" charset="0"/>
              </a:rPr>
              <a:t>Inform you of any concerns regarding your child’s behaviour, work or health.</a:t>
            </a:r>
          </a:p>
          <a:p>
            <a:pPr eaLnBrk="1" hangingPunct="1">
              <a:lnSpc>
                <a:spcPct val="80000"/>
              </a:lnSpc>
            </a:pPr>
            <a:r>
              <a:rPr lang="en-GB" altLang="en-US" sz="2400" b="1" smtClean="0">
                <a:latin typeface="Bradley Hand ITC" pitchFamily="66" charset="0"/>
              </a:rPr>
              <a:t>Challenge your child to strive for the highest standard of personal, social and intellectual development and aim for excellence in all they do.</a:t>
            </a:r>
          </a:p>
          <a:p>
            <a:pPr eaLnBrk="1" hangingPunct="1">
              <a:lnSpc>
                <a:spcPct val="80000"/>
              </a:lnSpc>
            </a:pPr>
            <a:endParaRPr lang="en-GB" altLang="en-US" sz="1200" b="1" smtClean="0"/>
          </a:p>
        </p:txBody>
      </p:sp>
    </p:spTree>
    <p:extLst>
      <p:ext uri="{BB962C8B-B14F-4D97-AF65-F5344CB8AC3E}">
        <p14:creationId xmlns:p14="http://schemas.microsoft.com/office/powerpoint/2010/main" val="652798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0"/>
            <a:ext cx="8229600" cy="1417638"/>
          </a:xfrm>
        </p:spPr>
        <p:txBody>
          <a:bodyPr>
            <a:normAutofit fontScale="90000"/>
          </a:bodyPr>
          <a:lstStyle/>
          <a:p>
            <a:pPr eaLnBrk="1" hangingPunct="1"/>
            <a:r>
              <a:rPr lang="en-GB" altLang="en-US" sz="2600" b="1" smtClean="0">
                <a:latin typeface="Bradley Hand ITC" pitchFamily="66" charset="0"/>
              </a:rPr>
              <a:t/>
            </a:r>
            <a:br>
              <a:rPr lang="en-GB" altLang="en-US" sz="2600" b="1" smtClean="0">
                <a:latin typeface="Bradley Hand ITC" pitchFamily="66" charset="0"/>
              </a:rPr>
            </a:br>
            <a:r>
              <a:rPr lang="en-GB" altLang="en-US" sz="2400" b="1" u="sng" smtClean="0">
                <a:latin typeface="Bradley Hand ITC" pitchFamily="66" charset="0"/>
              </a:rPr>
              <a:t>Parents</a:t>
            </a:r>
            <a:r>
              <a:rPr lang="en-GB" altLang="en-US" sz="2400" b="1" smtClean="0">
                <a:latin typeface="Bradley Hand ITC" pitchFamily="66" charset="0"/>
              </a:rPr>
              <a:t>: We acknowledge that we as parents are the primary educators of our children and have an irreplaceable role to play in supporting our children’s learning at school.…</a:t>
            </a:r>
          </a:p>
        </p:txBody>
      </p:sp>
      <p:sp>
        <p:nvSpPr>
          <p:cNvPr id="15363" name="Rectangle 3"/>
          <p:cNvSpPr>
            <a:spLocks noGrp="1" noChangeArrowheads="1"/>
          </p:cNvSpPr>
          <p:nvPr>
            <p:ph type="body" idx="1"/>
          </p:nvPr>
        </p:nvSpPr>
        <p:spPr>
          <a:xfrm>
            <a:off x="395288" y="1341438"/>
            <a:ext cx="8229600" cy="5184775"/>
          </a:xfrm>
        </p:spPr>
        <p:txBody>
          <a:bodyPr/>
          <a:lstStyle/>
          <a:p>
            <a:pPr eaLnBrk="1" hangingPunct="1">
              <a:lnSpc>
                <a:spcPct val="80000"/>
              </a:lnSpc>
              <a:buFontTx/>
              <a:buNone/>
            </a:pPr>
            <a:endParaRPr lang="en-GB" altLang="en-US" sz="2400" b="1" smtClean="0">
              <a:latin typeface="Bradley Hand ITC" pitchFamily="66" charset="0"/>
            </a:endParaRPr>
          </a:p>
          <a:p>
            <a:pPr eaLnBrk="1" hangingPunct="1">
              <a:lnSpc>
                <a:spcPct val="80000"/>
              </a:lnSpc>
              <a:buFontTx/>
              <a:buNone/>
            </a:pPr>
            <a:r>
              <a:rPr lang="en-GB" altLang="en-US" sz="2400" b="1" smtClean="0">
                <a:latin typeface="Bradley Hand ITC" pitchFamily="66" charset="0"/>
              </a:rPr>
              <a:t>I will:</a:t>
            </a:r>
          </a:p>
          <a:p>
            <a:pPr eaLnBrk="1" hangingPunct="1">
              <a:lnSpc>
                <a:spcPct val="80000"/>
              </a:lnSpc>
              <a:buFontTx/>
              <a:buChar char="o"/>
            </a:pPr>
            <a:r>
              <a:rPr lang="en-GB" altLang="en-US" sz="2400" b="1" smtClean="0">
                <a:latin typeface="Bradley Hand ITC" pitchFamily="66" charset="0"/>
              </a:rPr>
              <a:t>See that my child attends school regularly, on time and suitably equipped.</a:t>
            </a:r>
          </a:p>
          <a:p>
            <a:pPr eaLnBrk="1" hangingPunct="1">
              <a:lnSpc>
                <a:spcPct val="80000"/>
              </a:lnSpc>
              <a:buFontTx/>
              <a:buNone/>
            </a:pPr>
            <a:endParaRPr lang="en-GB" altLang="en-US" sz="2400" b="1" smtClean="0">
              <a:latin typeface="Bradley Hand ITC" pitchFamily="66" charset="0"/>
            </a:endParaRPr>
          </a:p>
          <a:p>
            <a:pPr eaLnBrk="1" hangingPunct="1">
              <a:lnSpc>
                <a:spcPct val="80000"/>
              </a:lnSpc>
            </a:pPr>
            <a:r>
              <a:rPr lang="en-GB" altLang="en-US" sz="2400" b="1" smtClean="0">
                <a:latin typeface="Bradley Hand ITC" pitchFamily="66" charset="0"/>
              </a:rPr>
              <a:t>Inform the school of any concerns or problems that might affect my child’s work or behaviour.</a:t>
            </a:r>
          </a:p>
          <a:p>
            <a:pPr eaLnBrk="1" hangingPunct="1">
              <a:lnSpc>
                <a:spcPct val="80000"/>
              </a:lnSpc>
              <a:buFont typeface="Wingdings" pitchFamily="2" charset="2"/>
              <a:buNone/>
            </a:pPr>
            <a:endParaRPr lang="en-GB" altLang="en-US" sz="2400" b="1" smtClean="0">
              <a:latin typeface="Bradley Hand ITC" pitchFamily="66" charset="0"/>
            </a:endParaRPr>
          </a:p>
          <a:p>
            <a:pPr eaLnBrk="1" hangingPunct="1">
              <a:lnSpc>
                <a:spcPct val="80000"/>
              </a:lnSpc>
            </a:pPr>
            <a:r>
              <a:rPr lang="en-GB" altLang="en-US" sz="2400" b="1" smtClean="0">
                <a:latin typeface="Bradley Hand ITC" pitchFamily="66" charset="0"/>
              </a:rPr>
              <a:t>Support the Christian values of the school community.</a:t>
            </a:r>
          </a:p>
          <a:p>
            <a:pPr eaLnBrk="1" hangingPunct="1">
              <a:lnSpc>
                <a:spcPct val="80000"/>
              </a:lnSpc>
              <a:buFont typeface="Wingdings" pitchFamily="2" charset="2"/>
              <a:buNone/>
            </a:pPr>
            <a:endParaRPr lang="en-GB" altLang="en-US" sz="2400" b="1" smtClean="0">
              <a:latin typeface="Bradley Hand ITC" pitchFamily="66" charset="0"/>
            </a:endParaRPr>
          </a:p>
          <a:p>
            <a:pPr eaLnBrk="1" hangingPunct="1">
              <a:lnSpc>
                <a:spcPct val="80000"/>
              </a:lnSpc>
            </a:pPr>
            <a:r>
              <a:rPr lang="en-GB" altLang="en-US" sz="2400" b="1" smtClean="0">
                <a:latin typeface="Bradley Hand ITC" pitchFamily="66" charset="0"/>
              </a:rPr>
              <a:t>Give my child opportunities for home learning and support home learning and homework from school.</a:t>
            </a:r>
          </a:p>
          <a:p>
            <a:pPr eaLnBrk="1" hangingPunct="1">
              <a:lnSpc>
                <a:spcPct val="80000"/>
              </a:lnSpc>
              <a:buFont typeface="Wingdings" pitchFamily="2" charset="2"/>
              <a:buNone/>
            </a:pPr>
            <a:endParaRPr lang="en-GB" altLang="en-US" sz="2400" b="1" smtClean="0">
              <a:latin typeface="Bradley Hand ITC" pitchFamily="66" charset="0"/>
            </a:endParaRPr>
          </a:p>
          <a:p>
            <a:pPr eaLnBrk="1" hangingPunct="1">
              <a:lnSpc>
                <a:spcPct val="80000"/>
              </a:lnSpc>
            </a:pPr>
            <a:r>
              <a:rPr lang="en-GB" altLang="en-US" sz="2400" b="1" smtClean="0">
                <a:latin typeface="Bradley Hand ITC" pitchFamily="66" charset="0"/>
              </a:rPr>
              <a:t>Support the school’s policies and guidelines for behaviour.</a:t>
            </a:r>
          </a:p>
          <a:p>
            <a:pPr eaLnBrk="1" hangingPunct="1">
              <a:lnSpc>
                <a:spcPct val="80000"/>
              </a:lnSpc>
              <a:buFont typeface="Wingdings" pitchFamily="2" charset="2"/>
              <a:buNone/>
            </a:pPr>
            <a:endParaRPr lang="en-GB" altLang="en-US" sz="2400" b="1" smtClean="0">
              <a:latin typeface="Bradley Hand ITC" pitchFamily="66" charset="0"/>
            </a:endParaRPr>
          </a:p>
        </p:txBody>
      </p:sp>
    </p:spTree>
    <p:extLst>
      <p:ext uri="{BB962C8B-B14F-4D97-AF65-F5344CB8AC3E}">
        <p14:creationId xmlns:p14="http://schemas.microsoft.com/office/powerpoint/2010/main" val="16770516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3681</TotalTime>
  <Words>1108</Words>
  <Application>Microsoft Office PowerPoint</Application>
  <PresentationFormat>On-screen Show (4:3)</PresentationFormat>
  <Paragraphs>174</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Solstice</vt:lpstr>
      <vt:lpstr> WELCOME Holy Family Catholic Primary School  Annual Coffee Meeting</vt:lpstr>
      <vt:lpstr>Partners</vt:lpstr>
      <vt:lpstr>PowerPoint Presentation</vt:lpstr>
      <vt:lpstr>Pray together: </vt:lpstr>
      <vt:lpstr>Play together:  </vt:lpstr>
      <vt:lpstr>Learn together: </vt:lpstr>
      <vt:lpstr>In fulfilling our Mission Statement we aim to: </vt:lpstr>
      <vt:lpstr>School:</vt:lpstr>
      <vt:lpstr> Parents: We acknowledge that we as parents are the primary educators of our children and have an irreplaceable role to play in supporting our children’s learning at school.…</vt:lpstr>
      <vt:lpstr>Parents:</vt:lpstr>
      <vt:lpstr>Pupils: I acknowledge the different and unique talents which God has given me and my responsibility to use them wisely.</vt:lpstr>
      <vt:lpstr>Our school prayer</vt:lpstr>
      <vt:lpstr>Our School Mission Statement</vt:lpstr>
      <vt:lpstr>Welcome Letter</vt:lpstr>
      <vt:lpstr>Key Stage 2 (Year 6)SATs Results 2017</vt:lpstr>
      <vt:lpstr>PowerPoint Presentation</vt:lpstr>
      <vt:lpstr>Year One Coffee Morning</vt:lpstr>
      <vt:lpstr>Our approach to learning in R/Y1</vt:lpstr>
      <vt:lpstr>Our approach to learning in R/Y1</vt:lpstr>
      <vt:lpstr>Our Routine</vt:lpstr>
      <vt:lpstr>Stories and Poems</vt:lpstr>
      <vt:lpstr>Letters and Sounds  </vt:lpstr>
      <vt:lpstr>Maths  </vt:lpstr>
      <vt:lpstr>Finger Writing (Physical Development) &amp; Handwriting</vt:lpstr>
      <vt:lpstr>Praise and Rewards  </vt:lpstr>
      <vt:lpstr>         PE –Tuesday morning and Wednesday afternoons  </vt:lpstr>
      <vt:lpstr>Homework</vt:lpstr>
      <vt:lpstr>Uniform/PE Kits</vt:lpstr>
      <vt:lpstr>Dinner Menus</vt:lpstr>
      <vt:lpstr>Documenting learning</vt:lpstr>
      <vt:lpstr>Questions</vt:lpstr>
      <vt:lpstr>Thank you for coming!  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Holy Family Cronton’s Year One Coffee Morning</dc:title>
  <dc:creator>mitchelle</dc:creator>
  <cp:lastModifiedBy>Z Cook-Hannah</cp:lastModifiedBy>
  <cp:revision>29</cp:revision>
  <dcterms:created xsi:type="dcterms:W3CDTF">2014-09-29T19:34:35Z</dcterms:created>
  <dcterms:modified xsi:type="dcterms:W3CDTF">2017-09-25T23:25:10Z</dcterms:modified>
</cp:coreProperties>
</file>